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3"/>
    <p:sldId id="257" r:id="rId4"/>
    <p:sldId id="258" r:id="rId5"/>
    <p:sldId id="260" r:id="rId6"/>
    <p:sldId id="261" r:id="rId7"/>
    <p:sldId id="262" r:id="rId8"/>
    <p:sldId id="259" r:id="rId9"/>
    <p:sldId id="300" r:id="rId10"/>
    <p:sldId id="301" r:id="rId11"/>
    <p:sldId id="302" r:id="rId12"/>
    <p:sldId id="265" r:id="rId13"/>
    <p:sldId id="272" r:id="rId14"/>
    <p:sldId id="304" r:id="rId15"/>
    <p:sldId id="305" r:id="rId16"/>
    <p:sldId id="306" r:id="rId17"/>
    <p:sldId id="307" r:id="rId18"/>
    <p:sldId id="308" r:id="rId19"/>
    <p:sldId id="310" r:id="rId20"/>
    <p:sldId id="309" r:id="rId21"/>
    <p:sldId id="311" r:id="rId22"/>
    <p:sldId id="296" r:id="rId23"/>
    <p:sldId id="295"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226"/>
        <p:guide pos="3794"/>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矩形 4"/>
          <p:cNvSpPr/>
          <p:nvPr/>
        </p:nvSpPr>
        <p:spPr>
          <a:xfrm>
            <a:off x="-43180" y="-57785"/>
            <a:ext cx="12278995" cy="697420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60556"/>
          <a:stretch>
            <a:fillRect/>
          </a:stretch>
        </p:blipFill>
        <p:spPr>
          <a:xfrm>
            <a:off x="-348615" y="3051175"/>
            <a:ext cx="12888595" cy="4989830"/>
          </a:xfrm>
          <a:prstGeom prst="rect">
            <a:avLst/>
          </a:prstGeom>
        </p:spPr>
      </p:pic>
      <p:sp>
        <p:nvSpPr>
          <p:cNvPr id="2" name="标题 1"/>
          <p:cNvSpPr>
            <a:spLocks noGrp="1"/>
          </p:cNvSpPr>
          <p:nvPr>
            <p:ph type="ctrTitle"/>
          </p:nvPr>
        </p:nvSpPr>
        <p:spPr>
          <a:xfrm>
            <a:off x="589915" y="2688590"/>
            <a:ext cx="11050905" cy="1303655"/>
          </a:xfrm>
        </p:spPr>
        <p:txBody>
          <a:bodyPr>
            <a:normAutofit fontScale="90000"/>
          </a:bodyPr>
          <a:p>
            <a:r>
              <a:rPr lang="zh-CN" altLang="en-US" b="1">
                <a:solidFill>
                  <a:schemeClr val="bg1"/>
                </a:solidFill>
              </a:rPr>
              <a:t>学习贯彻党的十九届五中全会精神</a:t>
            </a:r>
            <a:endParaRPr lang="zh-CN" altLang="en-US" b="1">
              <a:solidFill>
                <a:schemeClr val="bg1"/>
              </a:solidFill>
            </a:endParaRPr>
          </a:p>
        </p:txBody>
      </p:sp>
      <p:pic>
        <p:nvPicPr>
          <p:cNvPr id="4" name="图片 3" descr="背景1"/>
          <p:cNvPicPr>
            <a:picLocks noChangeAspect="1"/>
          </p:cNvPicPr>
          <p:nvPr/>
        </p:nvPicPr>
        <p:blipFill>
          <a:blip r:embed="rId3"/>
          <a:stretch>
            <a:fillRect/>
          </a:stretch>
        </p:blipFill>
        <p:spPr>
          <a:xfrm>
            <a:off x="4927600" y="374650"/>
            <a:ext cx="2126615" cy="2038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01015" y="1143000"/>
            <a:ext cx="7647305" cy="492760"/>
            <a:chOff x="789" y="1800"/>
            <a:chExt cx="12043" cy="776"/>
          </a:xfrm>
        </p:grpSpPr>
        <p:pic>
          <p:nvPicPr>
            <p:cNvPr id="14" name="图片 13" descr="未标题-1"/>
            <p:cNvPicPr>
              <a:picLocks noChangeAspect="1"/>
            </p:cNvPicPr>
            <p:nvPr/>
          </p:nvPicPr>
          <p:blipFill>
            <a:blip r:embed="rId3"/>
            <a:stretch>
              <a:fillRect/>
            </a:stretch>
          </p:blipFill>
          <p:spPr>
            <a:xfrm>
              <a:off x="4293" y="1800"/>
              <a:ext cx="1092" cy="776"/>
            </a:xfrm>
            <a:prstGeom prst="rect">
              <a:avLst/>
            </a:prstGeom>
          </p:spPr>
        </p:pic>
        <p:sp>
          <p:nvSpPr>
            <p:cNvPr id="7" name="Freeform: Shape 13"/>
            <p:cNvSpPr/>
            <p:nvPr/>
          </p:nvSpPr>
          <p:spPr>
            <a:xfrm>
              <a:off x="2518" y="1809"/>
              <a:ext cx="2432"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15" name="TextBox 37"/>
            <p:cNvSpPr txBox="1"/>
            <p:nvPr/>
          </p:nvSpPr>
          <p:spPr>
            <a:xfrm>
              <a:off x="2691" y="1818"/>
              <a:ext cx="2389" cy="719"/>
            </a:xfrm>
            <a:prstGeom prst="rect">
              <a:avLst/>
            </a:prstGeom>
          </p:spPr>
          <p:txBody>
            <a:bodyPr wrap="none">
              <a:noAutofit/>
            </a:bodyPr>
            <a:p>
              <a:pPr algn="l"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sym typeface="zihun58hao-chuangzhonghei" panose="00000500000000000000" pitchFamily="2" charset="-122"/>
                </a:rPr>
                <a:t>远景目标</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16" name="对角圆角矩形 15"/>
            <p:cNvSpPr/>
            <p:nvPr/>
          </p:nvSpPr>
          <p:spPr>
            <a:xfrm>
              <a:off x="789"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17" name="矩形 16"/>
            <p:cNvSpPr/>
            <p:nvPr/>
          </p:nvSpPr>
          <p:spPr>
            <a:xfrm>
              <a:off x="105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三</a:t>
              </a:r>
              <a:endParaRPr lang="zh-CN" altLang="en-US" sz="2400" kern="0" dirty="0">
                <a:solidFill>
                  <a:prstClr val="white"/>
                </a:solidFill>
                <a:latin typeface="微软雅黑" panose="020B0503020204020204" charset="-122"/>
                <a:ea typeface="微软雅黑" panose="020B0503020204020204" charset="-122"/>
              </a:endParaRPr>
            </a:p>
          </p:txBody>
        </p:sp>
        <p:sp>
          <p:nvSpPr>
            <p:cNvPr id="18" name="文本框 17"/>
            <p:cNvSpPr txBox="1"/>
            <p:nvPr/>
          </p:nvSpPr>
          <p:spPr>
            <a:xfrm>
              <a:off x="5490" y="1931"/>
              <a:ext cx="7343" cy="628"/>
            </a:xfrm>
            <a:prstGeom prst="rect">
              <a:avLst/>
            </a:prstGeom>
            <a:noFill/>
          </p:spPr>
          <p:txBody>
            <a:bodyPr wrap="square" rtlCol="0" anchor="t">
              <a:spAutoFit/>
            </a:bodyPr>
            <a:p>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到二〇三五年基本实现社会主义现代化</a:t>
              </a:r>
              <a:endParaRPr lang="zh-CN" altLang="en-US"/>
            </a:p>
          </p:txBody>
        </p:sp>
      </p:gr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13" name="组合 12"/>
          <p:cNvGrpSpPr/>
          <p:nvPr/>
        </p:nvGrpSpPr>
        <p:grpSpPr>
          <a:xfrm>
            <a:off x="1682115" y="2228850"/>
            <a:ext cx="8190865" cy="902970"/>
            <a:chOff x="2649" y="3510"/>
            <a:chExt cx="12899" cy="1422"/>
          </a:xfrm>
        </p:grpSpPr>
        <p:sp>
          <p:nvSpPr>
            <p:cNvPr id="2" name="圆角矩形 1"/>
            <p:cNvSpPr/>
            <p:nvPr/>
          </p:nvSpPr>
          <p:spPr>
            <a:xfrm>
              <a:off x="2649" y="3750"/>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7</a:t>
              </a:r>
              <a:endParaRPr lang="en-US" altLang="zh-CN" sz="2000" b="1">
                <a:solidFill>
                  <a:schemeClr val="bg1"/>
                </a:solidFill>
                <a:latin typeface="+mj-ea"/>
                <a:ea typeface="+mj-ea"/>
              </a:endParaRPr>
            </a:p>
          </p:txBody>
        </p:sp>
        <p:sp>
          <p:nvSpPr>
            <p:cNvPr id="3" name="矩形 2"/>
            <p:cNvSpPr/>
            <p:nvPr/>
          </p:nvSpPr>
          <p:spPr>
            <a:xfrm>
              <a:off x="3328" y="3540"/>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4033" y="3510"/>
              <a:ext cx="11170"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人均国内生产总值达到中等发达国家水平，中等收入群体显著扩大，基本公共服务实现均等化，城乡区域发展差距和居民生活水平差距显著缩小。</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grpSp>
        <p:nvGrpSpPr>
          <p:cNvPr id="19" name="组合 18"/>
          <p:cNvGrpSpPr/>
          <p:nvPr/>
        </p:nvGrpSpPr>
        <p:grpSpPr>
          <a:xfrm>
            <a:off x="2116455" y="3584575"/>
            <a:ext cx="8213725" cy="883920"/>
            <a:chOff x="3333" y="5645"/>
            <a:chExt cx="12935" cy="1392"/>
          </a:xfrm>
        </p:grpSpPr>
        <p:sp>
          <p:nvSpPr>
            <p:cNvPr id="6" name="圆角矩形 5"/>
            <p:cNvSpPr/>
            <p:nvPr/>
          </p:nvSpPr>
          <p:spPr>
            <a:xfrm>
              <a:off x="15260" y="5856"/>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8</a:t>
              </a:r>
              <a:endParaRPr lang="en-US" altLang="zh-CN" sz="2000" b="1">
                <a:solidFill>
                  <a:schemeClr val="bg1"/>
                </a:solidFill>
                <a:latin typeface="+mj-ea"/>
                <a:ea typeface="+mj-ea"/>
              </a:endParaRPr>
            </a:p>
          </p:txBody>
        </p:sp>
        <p:sp>
          <p:nvSpPr>
            <p:cNvPr id="23" name="矩形 22"/>
            <p:cNvSpPr/>
            <p:nvPr/>
          </p:nvSpPr>
          <p:spPr>
            <a:xfrm>
              <a:off x="3729" y="5931"/>
              <a:ext cx="11139" cy="725"/>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平安中国建设达到更高水平，基本实现国防和军队现代化。</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sp>
          <p:nvSpPr>
            <p:cNvPr id="24" name="矩形 23"/>
            <p:cNvSpPr/>
            <p:nvPr/>
          </p:nvSpPr>
          <p:spPr>
            <a:xfrm>
              <a:off x="3333" y="564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1686560" y="4914900"/>
            <a:ext cx="8190865" cy="893445"/>
            <a:chOff x="2656" y="7740"/>
            <a:chExt cx="12899" cy="1407"/>
          </a:xfrm>
        </p:grpSpPr>
        <p:sp>
          <p:nvSpPr>
            <p:cNvPr id="25" name="圆角矩形 24"/>
            <p:cNvSpPr/>
            <p:nvPr/>
          </p:nvSpPr>
          <p:spPr>
            <a:xfrm>
              <a:off x="2656" y="7965"/>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9</a:t>
              </a:r>
              <a:endParaRPr lang="en-US" altLang="zh-CN" sz="2000" b="1">
                <a:solidFill>
                  <a:schemeClr val="bg1"/>
                </a:solidFill>
                <a:latin typeface="+mj-ea"/>
                <a:ea typeface="+mj-ea"/>
              </a:endParaRPr>
            </a:p>
          </p:txBody>
        </p:sp>
        <p:sp>
          <p:nvSpPr>
            <p:cNvPr id="26" name="矩形 25"/>
            <p:cNvSpPr/>
            <p:nvPr/>
          </p:nvSpPr>
          <p:spPr>
            <a:xfrm>
              <a:off x="3335" y="775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27" name="矩形 26"/>
            <p:cNvSpPr/>
            <p:nvPr/>
          </p:nvSpPr>
          <p:spPr>
            <a:xfrm>
              <a:off x="4040" y="7740"/>
              <a:ext cx="11170"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人民生活更加美好，人的全面发展、全体人民共同富裕取得更为明显的实质性进展。</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523875" y="1136650"/>
            <a:ext cx="9093200" cy="498475"/>
            <a:chOff x="825" y="1790"/>
            <a:chExt cx="14320" cy="785"/>
          </a:xfrm>
        </p:grpSpPr>
        <p:sp>
          <p:nvSpPr>
            <p:cNvPr id="2" name="Freeform: Shape 13"/>
            <p:cNvSpPr/>
            <p:nvPr/>
          </p:nvSpPr>
          <p:spPr>
            <a:xfrm>
              <a:off x="2518" y="1809"/>
              <a:ext cx="12387"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14" name="图片 13" descr="未标题-1"/>
            <p:cNvPicPr>
              <a:picLocks noChangeAspect="1"/>
            </p:cNvPicPr>
            <p:nvPr/>
          </p:nvPicPr>
          <p:blipFill>
            <a:blip r:embed="rId3"/>
            <a:stretch>
              <a:fillRect/>
            </a:stretch>
          </p:blipFill>
          <p:spPr>
            <a:xfrm>
              <a:off x="14053" y="1790"/>
              <a:ext cx="1092" cy="776"/>
            </a:xfrm>
            <a:prstGeom prst="rect">
              <a:avLst/>
            </a:prstGeom>
          </p:spPr>
        </p:pic>
        <p:sp>
          <p:nvSpPr>
            <p:cNvPr id="3" name="TextBox 37"/>
            <p:cNvSpPr txBox="1"/>
            <p:nvPr/>
          </p:nvSpPr>
          <p:spPr>
            <a:xfrm>
              <a:off x="2496" y="1818"/>
              <a:ext cx="2831" cy="719"/>
            </a:xfrm>
            <a:prstGeom prst="rect">
              <a:avLst/>
            </a:prstGeom>
          </p:spPr>
          <p:txBody>
            <a:bodyPr wrap="none">
              <a:noAutofit/>
            </a:bodyPr>
            <a:p>
              <a:pPr algn="l"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“十四五”时期经济社会发展指导思想和必须遵循的原则</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四</a:t>
              </a:r>
              <a:endParaRPr lang="zh-CN" altLang="en-US" sz="2400" kern="0" dirty="0">
                <a:solidFill>
                  <a:prstClr val="white"/>
                </a:solidFill>
                <a:latin typeface="微软雅黑" panose="020B0503020204020204" charset="-122"/>
                <a:ea typeface="微软雅黑" panose="020B0503020204020204" charset="-122"/>
              </a:endParaRPr>
            </a:p>
          </p:txBody>
        </p:sp>
      </p:gr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68" name="组合 67"/>
          <p:cNvGrpSpPr/>
          <p:nvPr/>
        </p:nvGrpSpPr>
        <p:grpSpPr>
          <a:xfrm>
            <a:off x="1049020" y="1978660"/>
            <a:ext cx="10297160" cy="732790"/>
            <a:chOff x="1652" y="3116"/>
            <a:chExt cx="16216" cy="1154"/>
          </a:xfrm>
        </p:grpSpPr>
        <p:sp>
          <p:nvSpPr>
            <p:cNvPr id="15" name="Oval 80"/>
            <p:cNvSpPr/>
            <p:nvPr/>
          </p:nvSpPr>
          <p:spPr>
            <a:xfrm>
              <a:off x="1652" y="3116"/>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1</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9" name="TextBox 155"/>
            <p:cNvSpPr txBox="1"/>
            <p:nvPr/>
          </p:nvSpPr>
          <p:spPr bwMode="auto">
            <a:xfrm>
              <a:off x="2520" y="3265"/>
              <a:ext cx="15348" cy="843"/>
            </a:xfrm>
            <a:prstGeom prst="rect">
              <a:avLst/>
            </a:prstGeom>
            <a:noFill/>
          </p:spPr>
          <p:txBody>
            <a:bodyPr wrap="square" lIns="359980" tIns="0" rIns="0" bIns="0" anchor="ctr" anchorCtr="0"/>
            <a:p>
              <a:pPr algn="l"/>
              <a:r>
                <a:rPr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sym typeface="字魂58号-创中黑" panose="00000500000000000000" pitchFamily="2" charset="-122"/>
                </a:rPr>
                <a:t>坚持以马克思列宁主义、毛泽东思想、邓小平理论、“三个代表”重要思想、科学发展观、</a:t>
              </a:r>
              <a:endParaRPr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sym typeface="字魂58号-创中黑" panose="00000500000000000000" pitchFamily="2" charset="-122"/>
              </a:endParaRPr>
            </a:p>
            <a:p>
              <a:pPr algn="l"/>
              <a:r>
                <a:rPr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sym typeface="字魂58号-创中黑" panose="00000500000000000000" pitchFamily="2" charset="-122"/>
                </a:rPr>
                <a:t>习近平新时代中国特色社会主义思想为指导</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37" name="组合 36"/>
          <p:cNvGrpSpPr/>
          <p:nvPr/>
        </p:nvGrpSpPr>
        <p:grpSpPr>
          <a:xfrm>
            <a:off x="1049020" y="2856230"/>
            <a:ext cx="5004435" cy="732790"/>
            <a:chOff x="7921" y="9587"/>
            <a:chExt cx="7881" cy="1154"/>
          </a:xfrm>
        </p:grpSpPr>
        <p:sp>
          <p:nvSpPr>
            <p:cNvPr id="17" name="Oval 97"/>
            <p:cNvSpPr/>
            <p:nvPr/>
          </p:nvSpPr>
          <p:spPr>
            <a:xfrm>
              <a:off x="7921" y="9587"/>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2</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24" name="TextBox 155"/>
            <p:cNvSpPr txBox="1"/>
            <p:nvPr/>
          </p:nvSpPr>
          <p:spPr bwMode="auto">
            <a:xfrm>
              <a:off x="8750" y="9758"/>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坚持稳中求进工作总基调</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57" name="组合 56"/>
          <p:cNvGrpSpPr/>
          <p:nvPr/>
        </p:nvGrpSpPr>
        <p:grpSpPr>
          <a:xfrm>
            <a:off x="6649085" y="2856230"/>
            <a:ext cx="5030470" cy="732790"/>
            <a:chOff x="1652" y="4963"/>
            <a:chExt cx="7922" cy="1154"/>
          </a:xfrm>
        </p:grpSpPr>
        <p:sp>
          <p:nvSpPr>
            <p:cNvPr id="16" name="Oval 92"/>
            <p:cNvSpPr/>
            <p:nvPr/>
          </p:nvSpPr>
          <p:spPr>
            <a:xfrm>
              <a:off x="1652" y="4963"/>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3</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25" name="TextBox 155"/>
            <p:cNvSpPr txBox="1"/>
            <p:nvPr/>
          </p:nvSpPr>
          <p:spPr bwMode="auto">
            <a:xfrm>
              <a:off x="2522" y="5119"/>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坚持党的全面领导</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60" name="组合 59"/>
          <p:cNvGrpSpPr/>
          <p:nvPr/>
        </p:nvGrpSpPr>
        <p:grpSpPr>
          <a:xfrm>
            <a:off x="6675755" y="3757930"/>
            <a:ext cx="5013960" cy="732790"/>
            <a:chOff x="1652" y="6601"/>
            <a:chExt cx="7896" cy="1154"/>
          </a:xfrm>
        </p:grpSpPr>
        <p:sp>
          <p:nvSpPr>
            <p:cNvPr id="19" name="Oval 106"/>
            <p:cNvSpPr/>
            <p:nvPr/>
          </p:nvSpPr>
          <p:spPr>
            <a:xfrm>
              <a:off x="1652" y="6601"/>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5</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29" name="TextBox 155"/>
            <p:cNvSpPr txBox="1"/>
            <p:nvPr/>
          </p:nvSpPr>
          <p:spPr bwMode="auto">
            <a:xfrm>
              <a:off x="2496" y="6774"/>
              <a:ext cx="7052" cy="843"/>
            </a:xfrm>
            <a:prstGeom prst="rect">
              <a:avLst/>
            </a:prstGeom>
            <a:noFill/>
          </p:spPr>
          <p:txBody>
            <a:bodyPr wrap="square" lIns="359980" tIns="0" rIns="0" bIns="0" anchor="ctr" anchorCtr="0"/>
            <a:p>
              <a:pPr marL="0" marR="0" lvl="0" indent="0" algn="l" defTabSz="1218565" rtl="0" eaLnBrk="1" fontAlgn="auto" latinLnBrk="0" hangingPunct="1">
                <a:lnSpc>
                  <a:spcPts val="2500"/>
                </a:lnSpc>
                <a:spcBef>
                  <a:spcPts val="1000"/>
                </a:spcBef>
                <a:spcAft>
                  <a:spcPts val="0"/>
                </a:spcAft>
                <a:buClrTx/>
                <a:buSzTx/>
                <a:buFontTx/>
                <a:buNone/>
                <a:defRPr/>
              </a:pPr>
              <a:r>
                <a:rPr>
                  <a:latin typeface="微软雅黑" panose="020B0503020204020204" charset="-122"/>
                  <a:ea typeface="微软雅黑" panose="020B0503020204020204" charset="-122"/>
                  <a:sym typeface="+mn-ea"/>
                </a:rPr>
                <a:t>坚持和完善中国特色社会主义制度</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40" name="组合 39"/>
          <p:cNvGrpSpPr/>
          <p:nvPr/>
        </p:nvGrpSpPr>
        <p:grpSpPr>
          <a:xfrm>
            <a:off x="1049020" y="3757295"/>
            <a:ext cx="5302885" cy="732790"/>
            <a:chOff x="10096" y="4977"/>
            <a:chExt cx="8351" cy="1154"/>
          </a:xfrm>
        </p:grpSpPr>
        <p:sp>
          <p:nvSpPr>
            <p:cNvPr id="18" name="Oval 102"/>
            <p:cNvSpPr/>
            <p:nvPr/>
          </p:nvSpPr>
          <p:spPr>
            <a:xfrm>
              <a:off x="10096" y="4977"/>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4</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30" name="TextBox 155"/>
            <p:cNvSpPr txBox="1"/>
            <p:nvPr/>
          </p:nvSpPr>
          <p:spPr bwMode="auto">
            <a:xfrm>
              <a:off x="10925" y="5119"/>
              <a:ext cx="752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坚持和完善党领导经济社会发展的体制机制</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61" name="组合 60"/>
          <p:cNvGrpSpPr/>
          <p:nvPr/>
        </p:nvGrpSpPr>
        <p:grpSpPr>
          <a:xfrm>
            <a:off x="1050290" y="4648835"/>
            <a:ext cx="5012690" cy="732790"/>
            <a:chOff x="10096" y="6628"/>
            <a:chExt cx="7894" cy="1154"/>
          </a:xfrm>
        </p:grpSpPr>
        <p:sp>
          <p:nvSpPr>
            <p:cNvPr id="21" name="Oval 110"/>
            <p:cNvSpPr/>
            <p:nvPr/>
          </p:nvSpPr>
          <p:spPr>
            <a:xfrm>
              <a:off x="10096" y="6628"/>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6</a:t>
              </a:r>
              <a:endParaRPr 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32" name="TextBox 155"/>
            <p:cNvSpPr txBox="1"/>
            <p:nvPr/>
          </p:nvSpPr>
          <p:spPr bwMode="auto">
            <a:xfrm>
              <a:off x="10938" y="6787"/>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坚持以人民为中心</a:t>
              </a:r>
              <a:endParaRPr lang="zh-CN" altLang="en-US" dirty="0">
                <a:latin typeface="微软雅黑" panose="020B0503020204020204" charset="-122"/>
                <a:ea typeface="微软雅黑" panose="020B0503020204020204" charset="-122"/>
                <a:cs typeface="微软雅黑" panose="020B0503020204020204" charset="-122"/>
                <a:sym typeface="字魂35号-经典雅黑" panose="00000500000000000000" pitchFamily="2" charset="-122"/>
              </a:endParaRPr>
            </a:p>
          </p:txBody>
        </p:sp>
      </p:grpSp>
      <p:grpSp>
        <p:nvGrpSpPr>
          <p:cNvPr id="62" name="组合 61"/>
          <p:cNvGrpSpPr/>
          <p:nvPr/>
        </p:nvGrpSpPr>
        <p:grpSpPr>
          <a:xfrm>
            <a:off x="6675755" y="4651375"/>
            <a:ext cx="5013960" cy="732790"/>
            <a:chOff x="1652" y="8259"/>
            <a:chExt cx="7896" cy="1154"/>
          </a:xfrm>
        </p:grpSpPr>
        <p:sp>
          <p:nvSpPr>
            <p:cNvPr id="33" name="Oval 106"/>
            <p:cNvSpPr/>
            <p:nvPr/>
          </p:nvSpPr>
          <p:spPr>
            <a:xfrm>
              <a:off x="1652" y="8259"/>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7</a:t>
              </a:r>
              <a:endPar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35" name="TextBox 155"/>
            <p:cNvSpPr txBox="1"/>
            <p:nvPr/>
          </p:nvSpPr>
          <p:spPr bwMode="auto">
            <a:xfrm>
              <a:off x="2496" y="8432"/>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坚持新发展理念</a:t>
              </a:r>
              <a:endParaRPr>
                <a:latin typeface="微软雅黑" panose="020B0503020204020204" charset="-122"/>
                <a:ea typeface="微软雅黑" panose="020B0503020204020204" charset="-122"/>
                <a:sym typeface="+mn-ea"/>
              </a:endParaRPr>
            </a:p>
          </p:txBody>
        </p:sp>
      </p:grpSp>
      <p:grpSp>
        <p:nvGrpSpPr>
          <p:cNvPr id="63" name="组合 62"/>
          <p:cNvGrpSpPr/>
          <p:nvPr/>
        </p:nvGrpSpPr>
        <p:grpSpPr>
          <a:xfrm>
            <a:off x="1040765" y="5544820"/>
            <a:ext cx="5012690" cy="732790"/>
            <a:chOff x="10096" y="8286"/>
            <a:chExt cx="7894" cy="1154"/>
          </a:xfrm>
        </p:grpSpPr>
        <p:sp>
          <p:nvSpPr>
            <p:cNvPr id="34" name="Oval 110"/>
            <p:cNvSpPr/>
            <p:nvPr/>
          </p:nvSpPr>
          <p:spPr>
            <a:xfrm>
              <a:off x="10096" y="8286"/>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8</a:t>
              </a:r>
              <a:endPar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36" name="TextBox 155"/>
            <p:cNvSpPr txBox="1"/>
            <p:nvPr/>
          </p:nvSpPr>
          <p:spPr bwMode="auto">
            <a:xfrm>
              <a:off x="10938" y="8445"/>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坚持深化改革开放</a:t>
              </a:r>
              <a:endParaRPr>
                <a:latin typeface="微软雅黑" panose="020B0503020204020204" charset="-122"/>
                <a:ea typeface="微软雅黑" panose="020B0503020204020204" charset="-122"/>
                <a:sym typeface="+mn-ea"/>
              </a:endParaRPr>
            </a:p>
          </p:txBody>
        </p:sp>
      </p:grpSp>
      <p:grpSp>
        <p:nvGrpSpPr>
          <p:cNvPr id="64" name="组合 63"/>
          <p:cNvGrpSpPr/>
          <p:nvPr/>
        </p:nvGrpSpPr>
        <p:grpSpPr>
          <a:xfrm>
            <a:off x="6649085" y="5547360"/>
            <a:ext cx="5012690" cy="732790"/>
            <a:chOff x="10096" y="8286"/>
            <a:chExt cx="7894" cy="1154"/>
          </a:xfrm>
        </p:grpSpPr>
        <p:sp>
          <p:nvSpPr>
            <p:cNvPr id="65" name="Oval 110"/>
            <p:cNvSpPr/>
            <p:nvPr/>
          </p:nvSpPr>
          <p:spPr>
            <a:xfrm>
              <a:off x="10096" y="8286"/>
              <a:ext cx="1155" cy="1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r>
                <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9</a:t>
              </a:r>
              <a:endParaRPr lang="en-US" altLang="en-AU" sz="2800" b="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6" name="TextBox 155"/>
            <p:cNvSpPr txBox="1"/>
            <p:nvPr/>
          </p:nvSpPr>
          <p:spPr bwMode="auto">
            <a:xfrm>
              <a:off x="10938" y="8445"/>
              <a:ext cx="7052" cy="843"/>
            </a:xfrm>
            <a:prstGeom prst="rect">
              <a:avLst/>
            </a:prstGeom>
            <a:noFill/>
          </p:spPr>
          <p:txBody>
            <a:bodyPr wrap="square" lIns="359980" tIns="0" rIns="0" bIns="0" anchor="ctr" anchorCtr="0"/>
            <a:p>
              <a:pPr algn="l"/>
              <a:r>
                <a:rPr>
                  <a:latin typeface="微软雅黑" panose="020B0503020204020204" charset="-122"/>
                  <a:ea typeface="微软雅黑" panose="020B0503020204020204" charset="-122"/>
                  <a:sym typeface="+mn-ea"/>
                </a:rPr>
                <a:t>坚持系统观念</a:t>
              </a:r>
              <a:endParaRPr>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p:tgtEl>
                                          <p:spTgt spid="67"/>
                                        </p:tgtEl>
                                      </p:cBhvr>
                                    </p:animEffect>
                                  </p:childTnLst>
                                </p:cTn>
                              </p:par>
                              <p:par>
                                <p:cTn id="8" presetID="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 calcmode="lin" valueType="num">
                                      <p:cBhvr additive="base">
                                        <p:cTn id="10" dur="500" fill="hold"/>
                                        <p:tgtEl>
                                          <p:spTgt spid="68"/>
                                        </p:tgtEl>
                                        <p:attrNameLst>
                                          <p:attrName>ppt_x</p:attrName>
                                        </p:attrNameLst>
                                      </p:cBhvr>
                                      <p:tavLst>
                                        <p:tav tm="0">
                                          <p:val>
                                            <p:strVal val="0-#ppt_w/2"/>
                                          </p:val>
                                        </p:tav>
                                        <p:tav tm="100000">
                                          <p:val>
                                            <p:strVal val="#ppt_x"/>
                                          </p:val>
                                        </p:tav>
                                      </p:tavLst>
                                    </p:anim>
                                    <p:anim calcmode="lin" valueType="num">
                                      <p:cBhvr additive="base">
                                        <p:cTn id="11" dur="500" fill="hold"/>
                                        <p:tgtEl>
                                          <p:spTgt spid="6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1+#ppt_w/2"/>
                                          </p:val>
                                        </p:tav>
                                        <p:tav tm="100000">
                                          <p:val>
                                            <p:strVal val="#ppt_x"/>
                                          </p:val>
                                        </p:tav>
                                      </p:tavLst>
                                    </p:anim>
                                    <p:anim calcmode="lin" valueType="num">
                                      <p:cBhvr additive="base">
                                        <p:cTn id="19" dur="500" fill="hold"/>
                                        <p:tgtEl>
                                          <p:spTgt spid="5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4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0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1+#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6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0-#ppt_w/2"/>
                                          </p:val>
                                        </p:tav>
                                        <p:tav tm="100000">
                                          <p:val>
                                            <p:strVal val="#ppt_x"/>
                                          </p:val>
                                        </p:tav>
                                      </p:tavLst>
                                    </p:anim>
                                    <p:anim calcmode="lin" valueType="num">
                                      <p:cBhvr additive="base">
                                        <p:cTn id="31" dur="500" fill="hold"/>
                                        <p:tgtEl>
                                          <p:spTgt spid="6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60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1+#ppt_w/2"/>
                                          </p:val>
                                        </p:tav>
                                        <p:tav tm="100000">
                                          <p:val>
                                            <p:strVal val="#ppt_x"/>
                                          </p:val>
                                        </p:tav>
                                      </p:tavLst>
                                    </p:anim>
                                    <p:anim calcmode="lin" valueType="num">
                                      <p:cBhvr additive="base">
                                        <p:cTn id="35" dur="500" fill="hold"/>
                                        <p:tgtEl>
                                          <p:spTgt spid="6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80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0-#ppt_w/2"/>
                                          </p:val>
                                        </p:tav>
                                        <p:tav tm="100000">
                                          <p:val>
                                            <p:strVal val="#ppt_x"/>
                                          </p:val>
                                        </p:tav>
                                      </p:tavLst>
                                    </p:anim>
                                    <p:anim calcmode="lin" valueType="num">
                                      <p:cBhvr additive="base">
                                        <p:cTn id="39" dur="500" fill="hold"/>
                                        <p:tgtEl>
                                          <p:spTgt spid="63"/>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80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1+#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23875" y="1148715"/>
            <a:ext cx="6783705" cy="495935"/>
            <a:chOff x="825" y="1809"/>
            <a:chExt cx="10683" cy="781"/>
          </a:xfrm>
        </p:grpSpPr>
        <p:sp>
          <p:nvSpPr>
            <p:cNvPr id="2"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14" name="图片 13" descr="未标题-1"/>
            <p:cNvPicPr>
              <a:picLocks noChangeAspect="1"/>
            </p:cNvPicPr>
            <p:nvPr/>
          </p:nvPicPr>
          <p:blipFill>
            <a:blip r:embed="rId3"/>
            <a:stretch>
              <a:fillRect/>
            </a:stretch>
          </p:blipFill>
          <p:spPr>
            <a:xfrm>
              <a:off x="10416" y="1814"/>
              <a:ext cx="1092" cy="776"/>
            </a:xfrm>
            <a:prstGeom prst="rect">
              <a:avLst/>
            </a:prstGeom>
          </p:spPr>
        </p:pic>
        <p:sp>
          <p:nvSpPr>
            <p:cNvPr id="3"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22" name="组合 21"/>
          <p:cNvGrpSpPr/>
          <p:nvPr/>
        </p:nvGrpSpPr>
        <p:grpSpPr>
          <a:xfrm>
            <a:off x="1581150" y="2115820"/>
            <a:ext cx="3399155" cy="875030"/>
            <a:chOff x="2891" y="3726"/>
            <a:chExt cx="5353" cy="1378"/>
          </a:xfrm>
        </p:grpSpPr>
        <p:grpSp>
          <p:nvGrpSpPr>
            <p:cNvPr id="21" name="组合 20"/>
            <p:cNvGrpSpPr/>
            <p:nvPr/>
          </p:nvGrpSpPr>
          <p:grpSpPr>
            <a:xfrm>
              <a:off x="3947" y="3961"/>
              <a:ext cx="3852"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grpSp>
          <p:nvGrpSpPr>
            <p:cNvPr id="16" name="组合 15"/>
            <p:cNvGrpSpPr/>
            <p:nvPr/>
          </p:nvGrpSpPr>
          <p:grpSpPr>
            <a:xfrm rot="0">
              <a:off x="2891" y="3726"/>
              <a:ext cx="1360" cy="1379"/>
              <a:chOff x="1952" y="2908"/>
              <a:chExt cx="2740" cy="2776"/>
            </a:xfrm>
          </p:grpSpPr>
          <p:sp>
            <p:nvSpPr>
              <p:cNvPr id="48" name="椭圆 47"/>
              <p:cNvSpPr/>
              <p:nvPr/>
            </p:nvSpPr>
            <p:spPr>
              <a:xfrm>
                <a:off x="1952" y="2908"/>
                <a:ext cx="2740" cy="277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63" name="手势"/>
              <p:cNvSpPr/>
              <p:nvPr/>
            </p:nvSpPr>
            <p:spPr bwMode="auto">
              <a:xfrm>
                <a:off x="2888" y="3665"/>
                <a:ext cx="1056" cy="129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34" name="文本框 33"/>
            <p:cNvSpPr txBox="1"/>
            <p:nvPr/>
          </p:nvSpPr>
          <p:spPr>
            <a:xfrm>
              <a:off x="3668" y="3961"/>
              <a:ext cx="4577"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ea"/>
                </a:rPr>
                <a:t>经济发展取得新成效</a:t>
              </a:r>
              <a:endParaRPr lang="zh-CN" altLang="en-US" dirty="0">
                <a:solidFill>
                  <a:schemeClr val="bg1"/>
                </a:solidFill>
                <a:latin typeface="微软雅黑" panose="020B0503020204020204" charset="-122"/>
                <a:ea typeface="微软雅黑" panose="020B0503020204020204" charset="-122"/>
                <a:cs typeface="+mn-ea"/>
                <a:sym typeface="+mn-ea"/>
              </a:endParaRPr>
            </a:p>
          </p:txBody>
        </p:sp>
      </p:grpSp>
      <p:grpSp>
        <p:nvGrpSpPr>
          <p:cNvPr id="8" name="组合 7"/>
          <p:cNvGrpSpPr/>
          <p:nvPr/>
        </p:nvGrpSpPr>
        <p:grpSpPr>
          <a:xfrm rot="0">
            <a:off x="2212340" y="3364230"/>
            <a:ext cx="7729220" cy="2627630"/>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590956"/>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sym typeface="思源黑体 CN Normal" panose="020B0400000000000000" pitchFamily="34" charset="-122"/>
                </a:rPr>
                <a:t>在质量效益明显提升的基础上实现经济持续健康发展，增长潜力充分发挥，国内市场更加强大，经济结构更加优化，创新能力显著提升，产业基础高级化、产业链现代化水平明显提高，农业基础更加稳固，城乡区域发展协调性明显增强，现代化经济体系建设取得重大进展。</a:t>
              </a:r>
              <a:endParaRPr lang="zh-CN" altLang="en-US" kern="0" dirty="0">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0-#ppt_w/2"/>
                                          </p:val>
                                        </p:tav>
                                        <p:tav tm="100000">
                                          <p:val>
                                            <p:strVal val="#ppt_x"/>
                                          </p:val>
                                        </p:tav>
                                      </p:tavLst>
                                    </p:anim>
                                    <p:anim calcmode="lin" valueType="num">
                                      <p:cBhvr additive="base">
                                        <p:cTn id="11" dur="500" fill="hold"/>
                                        <p:tgtEl>
                                          <p:spTgt spid="22"/>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8" name="组合 7"/>
          <p:cNvGrpSpPr/>
          <p:nvPr/>
        </p:nvGrpSpPr>
        <p:grpSpPr>
          <a:xfrm rot="0">
            <a:off x="2212340" y="3526155"/>
            <a:ext cx="7729220" cy="2019935"/>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880152"/>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社会主义市场经济体制更加完善，高标准市场体系基本建成，市场主体更加充满活力，产权制度改革和要素市场化配置改革取得重大进展，公平竞争制度更加健全，更高水平开放型经济新体制基本形成。</a:t>
              </a:r>
              <a:endPar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grpSp>
      <p:grpSp>
        <p:nvGrpSpPr>
          <p:cNvPr id="9" name="组合 8"/>
          <p:cNvGrpSpPr/>
          <p:nvPr/>
        </p:nvGrpSpPr>
        <p:grpSpPr>
          <a:xfrm>
            <a:off x="1581150" y="2115820"/>
            <a:ext cx="3399155" cy="875030"/>
            <a:chOff x="2490" y="3332"/>
            <a:chExt cx="5353" cy="1378"/>
          </a:xfrm>
        </p:grpSpPr>
        <p:grpSp>
          <p:nvGrpSpPr>
            <p:cNvPr id="21" name="组合 20"/>
            <p:cNvGrpSpPr/>
            <p:nvPr/>
          </p:nvGrpSpPr>
          <p:grpSpPr>
            <a:xfrm rot="0">
              <a:off x="3546" y="3567"/>
              <a:ext cx="3852"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sp>
          <p:nvSpPr>
            <p:cNvPr id="48" name="椭圆 47"/>
            <p:cNvSpPr/>
            <p:nvPr/>
          </p:nvSpPr>
          <p:spPr>
            <a:xfrm>
              <a:off x="2490" y="3332"/>
              <a:ext cx="1360" cy="1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34" name="文本框 33"/>
            <p:cNvSpPr txBox="1"/>
            <p:nvPr/>
          </p:nvSpPr>
          <p:spPr>
            <a:xfrm>
              <a:off x="3267" y="3567"/>
              <a:ext cx="4577"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lt"/>
                </a:rPr>
                <a:t>改革开放迈出新步伐</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65" name="演讲"/>
            <p:cNvSpPr/>
            <p:nvPr/>
          </p:nvSpPr>
          <p:spPr bwMode="auto">
            <a:xfrm>
              <a:off x="2890" y="3671"/>
              <a:ext cx="530" cy="640"/>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5" name="组合 24"/>
          <p:cNvGrpSpPr/>
          <p:nvPr/>
        </p:nvGrpSpPr>
        <p:grpSpPr>
          <a:xfrm>
            <a:off x="523875" y="1148715"/>
            <a:ext cx="6783705" cy="495935"/>
            <a:chOff x="825" y="1809"/>
            <a:chExt cx="10683" cy="781"/>
          </a:xfrm>
        </p:grpSpPr>
        <p:sp>
          <p:nvSpPr>
            <p:cNvPr id="26"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7" name="图片 26" descr="未标题-1"/>
            <p:cNvPicPr>
              <a:picLocks noChangeAspect="1"/>
            </p:cNvPicPr>
            <p:nvPr/>
          </p:nvPicPr>
          <p:blipFill>
            <a:blip r:embed="rId4"/>
            <a:stretch>
              <a:fillRect/>
            </a:stretch>
          </p:blipFill>
          <p:spPr>
            <a:xfrm>
              <a:off x="10416" y="1814"/>
              <a:ext cx="1092" cy="776"/>
            </a:xfrm>
            <a:prstGeom prst="rect">
              <a:avLst/>
            </a:prstGeom>
          </p:spPr>
        </p:pic>
        <p:sp>
          <p:nvSpPr>
            <p:cNvPr id="28"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对角圆角矩形 28"/>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31" name="矩形 30"/>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8" name="组合 7"/>
          <p:cNvGrpSpPr/>
          <p:nvPr/>
        </p:nvGrpSpPr>
        <p:grpSpPr>
          <a:xfrm rot="0">
            <a:off x="2212340" y="3534410"/>
            <a:ext cx="7729220" cy="2094230"/>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671872"/>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社会主义核心价值观深入人心，人民思想道德素质、科学文化素质和身心健康素质明显提高，公共文化服务体系和文化产业体系更加健全，人民精神文化生活日益丰富，中华文化影响力进一步提升，中华民族凝聚力进一步增强。</a:t>
              </a:r>
              <a:endPar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grpSp>
      <p:grpSp>
        <p:nvGrpSpPr>
          <p:cNvPr id="16" name="组合 15"/>
          <p:cNvGrpSpPr/>
          <p:nvPr/>
        </p:nvGrpSpPr>
        <p:grpSpPr>
          <a:xfrm>
            <a:off x="1581150" y="2115820"/>
            <a:ext cx="3665855" cy="875030"/>
            <a:chOff x="2490" y="3332"/>
            <a:chExt cx="5773" cy="1378"/>
          </a:xfrm>
        </p:grpSpPr>
        <p:grpSp>
          <p:nvGrpSpPr>
            <p:cNvPr id="21" name="组合 20"/>
            <p:cNvGrpSpPr/>
            <p:nvPr/>
          </p:nvGrpSpPr>
          <p:grpSpPr>
            <a:xfrm rot="0">
              <a:off x="3546" y="3567"/>
              <a:ext cx="4673"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sp>
          <p:nvSpPr>
            <p:cNvPr id="48" name="椭圆 47"/>
            <p:cNvSpPr/>
            <p:nvPr/>
          </p:nvSpPr>
          <p:spPr>
            <a:xfrm>
              <a:off x="2490" y="3332"/>
              <a:ext cx="1360" cy="1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34" name="文本框 33"/>
            <p:cNvSpPr txBox="1"/>
            <p:nvPr/>
          </p:nvSpPr>
          <p:spPr>
            <a:xfrm>
              <a:off x="3687" y="3567"/>
              <a:ext cx="4577"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ea"/>
                </a:rPr>
                <a:t>社会文明程度得到新提高</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64" name="人"/>
            <p:cNvSpPr/>
            <p:nvPr/>
          </p:nvSpPr>
          <p:spPr bwMode="auto">
            <a:xfrm>
              <a:off x="2912" y="3711"/>
              <a:ext cx="572" cy="621"/>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2" name="组合 21"/>
          <p:cNvGrpSpPr/>
          <p:nvPr/>
        </p:nvGrpSpPr>
        <p:grpSpPr>
          <a:xfrm>
            <a:off x="523875" y="1148715"/>
            <a:ext cx="6783705" cy="495935"/>
            <a:chOff x="825" y="1809"/>
            <a:chExt cx="10683" cy="781"/>
          </a:xfrm>
        </p:grpSpPr>
        <p:sp>
          <p:nvSpPr>
            <p:cNvPr id="25"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6" name="图片 25" descr="未标题-1"/>
            <p:cNvPicPr>
              <a:picLocks noChangeAspect="1"/>
            </p:cNvPicPr>
            <p:nvPr/>
          </p:nvPicPr>
          <p:blipFill>
            <a:blip r:embed="rId4"/>
            <a:stretch>
              <a:fillRect/>
            </a:stretch>
          </p:blipFill>
          <p:spPr>
            <a:xfrm>
              <a:off x="10416" y="1814"/>
              <a:ext cx="1092" cy="776"/>
            </a:xfrm>
            <a:prstGeom prst="rect">
              <a:avLst/>
            </a:prstGeom>
          </p:spPr>
        </p:pic>
        <p:sp>
          <p:nvSpPr>
            <p:cNvPr id="27"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8" name="对角圆角矩形 27"/>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29" name="矩形 28"/>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8" name="组合 7"/>
          <p:cNvGrpSpPr/>
          <p:nvPr/>
        </p:nvGrpSpPr>
        <p:grpSpPr>
          <a:xfrm rot="0">
            <a:off x="2212340" y="3534410"/>
            <a:ext cx="7729220" cy="2094230"/>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671872"/>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国土空间开发保护格局得到优化，生产生活方式绿色转型成效显著，能源资源配置更加合理、利用效率大幅提高，主要污染物排放总量持续减少，生态环境持续改善，生态安全屏障更加牢固，城乡人居环境明显改善。</a:t>
              </a:r>
              <a:endPar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grpSp>
      <p:grpSp>
        <p:nvGrpSpPr>
          <p:cNvPr id="9" name="组合 8"/>
          <p:cNvGrpSpPr/>
          <p:nvPr/>
        </p:nvGrpSpPr>
        <p:grpSpPr>
          <a:xfrm>
            <a:off x="1581150" y="2115820"/>
            <a:ext cx="3665855" cy="875030"/>
            <a:chOff x="2490" y="3332"/>
            <a:chExt cx="5773" cy="1378"/>
          </a:xfrm>
        </p:grpSpPr>
        <p:grpSp>
          <p:nvGrpSpPr>
            <p:cNvPr id="21" name="组合 20"/>
            <p:cNvGrpSpPr/>
            <p:nvPr/>
          </p:nvGrpSpPr>
          <p:grpSpPr>
            <a:xfrm rot="0">
              <a:off x="3546" y="3567"/>
              <a:ext cx="4673"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sp>
          <p:nvSpPr>
            <p:cNvPr id="48" name="椭圆 47"/>
            <p:cNvSpPr/>
            <p:nvPr/>
          </p:nvSpPr>
          <p:spPr>
            <a:xfrm>
              <a:off x="2490" y="3332"/>
              <a:ext cx="1360" cy="1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34" name="文本框 33"/>
            <p:cNvSpPr txBox="1"/>
            <p:nvPr/>
          </p:nvSpPr>
          <p:spPr>
            <a:xfrm>
              <a:off x="3687" y="3567"/>
              <a:ext cx="4577"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ea"/>
                </a:rPr>
                <a:t>生态文明建设实现新进步</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62" name="人"/>
            <p:cNvSpPr/>
            <p:nvPr/>
          </p:nvSpPr>
          <p:spPr bwMode="auto">
            <a:xfrm>
              <a:off x="2812" y="3738"/>
              <a:ext cx="764" cy="565"/>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2" name="组合 21"/>
          <p:cNvGrpSpPr/>
          <p:nvPr/>
        </p:nvGrpSpPr>
        <p:grpSpPr>
          <a:xfrm>
            <a:off x="523875" y="1148715"/>
            <a:ext cx="6783705" cy="495935"/>
            <a:chOff x="825" y="1809"/>
            <a:chExt cx="10683" cy="781"/>
          </a:xfrm>
        </p:grpSpPr>
        <p:sp>
          <p:nvSpPr>
            <p:cNvPr id="25"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6" name="图片 25" descr="未标题-1"/>
            <p:cNvPicPr>
              <a:picLocks noChangeAspect="1"/>
            </p:cNvPicPr>
            <p:nvPr/>
          </p:nvPicPr>
          <p:blipFill>
            <a:blip r:embed="rId4"/>
            <a:stretch>
              <a:fillRect/>
            </a:stretch>
          </p:blipFill>
          <p:spPr>
            <a:xfrm>
              <a:off x="10416" y="1814"/>
              <a:ext cx="1092" cy="776"/>
            </a:xfrm>
            <a:prstGeom prst="rect">
              <a:avLst/>
            </a:prstGeom>
          </p:spPr>
        </p:pic>
        <p:sp>
          <p:nvSpPr>
            <p:cNvPr id="27"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8" name="对角圆角矩形 27"/>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29" name="矩形 28"/>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8" name="组合 7"/>
          <p:cNvGrpSpPr/>
          <p:nvPr/>
        </p:nvGrpSpPr>
        <p:grpSpPr>
          <a:xfrm rot="0">
            <a:off x="2212340" y="3534410"/>
            <a:ext cx="7729220" cy="2094230"/>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671872"/>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实现更加充分更高质量就业，居民收入增长和经济增长基本同步，分配结构明显改善，基本公共服务均等化水平明显提高，全民受教育程度不断提升，多层次社会保障体系更加健全，卫生健康体系更加完善，脱贫攻坚成果巩固拓展，乡村振兴战略全面推进。</a:t>
              </a:r>
              <a:endPar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grpSp>
      <p:grpSp>
        <p:nvGrpSpPr>
          <p:cNvPr id="22" name="组合 21"/>
          <p:cNvGrpSpPr/>
          <p:nvPr/>
        </p:nvGrpSpPr>
        <p:grpSpPr>
          <a:xfrm>
            <a:off x="1581150" y="2115820"/>
            <a:ext cx="3225800" cy="875030"/>
            <a:chOff x="2490" y="3332"/>
            <a:chExt cx="5080" cy="1378"/>
          </a:xfrm>
        </p:grpSpPr>
        <p:grpSp>
          <p:nvGrpSpPr>
            <p:cNvPr id="21" name="组合 20"/>
            <p:cNvGrpSpPr/>
            <p:nvPr/>
          </p:nvGrpSpPr>
          <p:grpSpPr>
            <a:xfrm rot="0">
              <a:off x="3546" y="3567"/>
              <a:ext cx="4025"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sp>
          <p:nvSpPr>
            <p:cNvPr id="48" name="椭圆 47"/>
            <p:cNvSpPr/>
            <p:nvPr/>
          </p:nvSpPr>
          <p:spPr>
            <a:xfrm>
              <a:off x="2490" y="3332"/>
              <a:ext cx="1360" cy="1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34" name="文本框 33"/>
            <p:cNvSpPr txBox="1"/>
            <p:nvPr/>
          </p:nvSpPr>
          <p:spPr>
            <a:xfrm>
              <a:off x="3747" y="3567"/>
              <a:ext cx="3714"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ea"/>
                </a:rPr>
                <a:t>民生福祉达到新水平</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16" name="手势"/>
            <p:cNvSpPr/>
            <p:nvPr/>
          </p:nvSpPr>
          <p:spPr bwMode="auto">
            <a:xfrm>
              <a:off x="2870" y="3630"/>
              <a:ext cx="676" cy="739"/>
            </a:xfrm>
            <a:custGeom>
              <a:avLst/>
              <a:gdLst>
                <a:gd name="T0" fmla="*/ 1613865 w 3162301"/>
                <a:gd name="T1" fmla="*/ 3301682 h 3309937"/>
                <a:gd name="T2" fmla="*/ 853686 w 3162301"/>
                <a:gd name="T3" fmla="*/ 2989897 h 3309937"/>
                <a:gd name="T4" fmla="*/ 755609 w 3162301"/>
                <a:gd name="T5" fmla="*/ 2991167 h 3309937"/>
                <a:gd name="T6" fmla="*/ 628648 w 3162301"/>
                <a:gd name="T7" fmla="*/ 2941320 h 3309937"/>
                <a:gd name="T8" fmla="*/ 660706 w 3162301"/>
                <a:gd name="T9" fmla="*/ 2794000 h 3309937"/>
                <a:gd name="T10" fmla="*/ 801315 w 3162301"/>
                <a:gd name="T11" fmla="*/ 2823527 h 3309937"/>
                <a:gd name="T12" fmla="*/ 862891 w 3162301"/>
                <a:gd name="T13" fmla="*/ 2756217 h 3309937"/>
                <a:gd name="T14" fmla="*/ 1096499 w 3162301"/>
                <a:gd name="T15" fmla="*/ 2524760 h 3309937"/>
                <a:gd name="T16" fmla="*/ 1098404 w 3162301"/>
                <a:gd name="T17" fmla="*/ 2684145 h 3309937"/>
                <a:gd name="T18" fmla="*/ 1293289 w 3162301"/>
                <a:gd name="T19" fmla="*/ 2731135 h 3309937"/>
                <a:gd name="T20" fmla="*/ 1393905 w 3162301"/>
                <a:gd name="T21" fmla="*/ 2606040 h 3309937"/>
                <a:gd name="T22" fmla="*/ 447040 w 3162301"/>
                <a:gd name="T23" fmla="*/ 2280920 h 3309937"/>
                <a:gd name="T24" fmla="*/ 525463 w 3162301"/>
                <a:gd name="T25" fmla="*/ 2367597 h 3309937"/>
                <a:gd name="T26" fmla="*/ 489903 w 3162301"/>
                <a:gd name="T27" fmla="*/ 2499042 h 3309937"/>
                <a:gd name="T28" fmla="*/ 782321 w 3162301"/>
                <a:gd name="T29" fmla="*/ 2513330 h 3309937"/>
                <a:gd name="T30" fmla="*/ 740728 w 3162301"/>
                <a:gd name="T31" fmla="*/ 2738120 h 3309937"/>
                <a:gd name="T32" fmla="*/ 598805 w 3162301"/>
                <a:gd name="T33" fmla="*/ 2784475 h 3309937"/>
                <a:gd name="T34" fmla="*/ 595948 w 3162301"/>
                <a:gd name="T35" fmla="*/ 2990850 h 3309937"/>
                <a:gd name="T36" fmla="*/ 735648 w 3162301"/>
                <a:gd name="T37" fmla="*/ 3050540 h 3309937"/>
                <a:gd name="T38" fmla="*/ 797561 w 3162301"/>
                <a:gd name="T39" fmla="*/ 3231832 h 3309937"/>
                <a:gd name="T40" fmla="*/ 91758 w 3162301"/>
                <a:gd name="T41" fmla="*/ 2508885 h 3309937"/>
                <a:gd name="T42" fmla="*/ 341630 w 3162301"/>
                <a:gd name="T43" fmla="*/ 2479992 h 3309937"/>
                <a:gd name="T44" fmla="*/ 309563 w 3162301"/>
                <a:gd name="T45" fmla="*/ 2350135 h 3309937"/>
                <a:gd name="T46" fmla="*/ 814705 w 3162301"/>
                <a:gd name="T47" fmla="*/ 1655762 h 3309937"/>
                <a:gd name="T48" fmla="*/ 814388 w 3162301"/>
                <a:gd name="T49" fmla="*/ 1992629 h 3309937"/>
                <a:gd name="T50" fmla="*/ 935038 w 3162301"/>
                <a:gd name="T51" fmla="*/ 1963419 h 3309937"/>
                <a:gd name="T52" fmla="*/ 1028383 w 3162301"/>
                <a:gd name="T53" fmla="*/ 2044382 h 3309937"/>
                <a:gd name="T54" fmla="*/ 976313 w 3162301"/>
                <a:gd name="T55" fmla="*/ 2178684 h 3309937"/>
                <a:gd name="T56" fmla="*/ 834073 w 3162301"/>
                <a:gd name="T57" fmla="*/ 2139632 h 3309937"/>
                <a:gd name="T58" fmla="*/ 789305 w 3162301"/>
                <a:gd name="T59" fmla="*/ 2332672 h 3309937"/>
                <a:gd name="T60" fmla="*/ 569278 w 3162301"/>
                <a:gd name="T61" fmla="*/ 2405380 h 3309937"/>
                <a:gd name="T62" fmla="*/ 516573 w 3162301"/>
                <a:gd name="T63" fmla="*/ 2250439 h 3309937"/>
                <a:gd name="T64" fmla="*/ 313373 w 3162301"/>
                <a:gd name="T65" fmla="*/ 2257424 h 3309937"/>
                <a:gd name="T66" fmla="*/ 265748 w 3162301"/>
                <a:gd name="T67" fmla="*/ 2417762 h 3309937"/>
                <a:gd name="T68" fmla="*/ 7938 w 3162301"/>
                <a:gd name="T69" fmla="*/ 2442845 h 3309937"/>
                <a:gd name="T70" fmla="*/ 1391446 w 3162301"/>
                <a:gd name="T71" fmla="*/ 1450631 h 3309937"/>
                <a:gd name="T72" fmla="*/ 1336570 w 3162301"/>
                <a:gd name="T73" fmla="*/ 1700670 h 3309937"/>
                <a:gd name="T74" fmla="*/ 1477725 w 3162301"/>
                <a:gd name="T75" fmla="*/ 1830132 h 3309937"/>
                <a:gd name="T76" fmla="*/ 1810472 w 3162301"/>
                <a:gd name="T77" fmla="*/ 2121104 h 3309937"/>
                <a:gd name="T78" fmla="*/ 1585574 w 3162301"/>
                <a:gd name="T79" fmla="*/ 2228989 h 3309937"/>
                <a:gd name="T80" fmla="*/ 1660434 w 3162301"/>
                <a:gd name="T81" fmla="*/ 2340682 h 3309937"/>
                <a:gd name="T82" fmla="*/ 1579548 w 3162301"/>
                <a:gd name="T83" fmla="*/ 2451741 h 3309937"/>
                <a:gd name="T84" fmla="*/ 1455521 w 3162301"/>
                <a:gd name="T85" fmla="*/ 2413981 h 3309937"/>
                <a:gd name="T86" fmla="*/ 1445371 w 3162301"/>
                <a:gd name="T87" fmla="*/ 2272461 h 3309937"/>
                <a:gd name="T88" fmla="*/ 1161791 w 3162301"/>
                <a:gd name="T89" fmla="*/ 2355596 h 3309937"/>
                <a:gd name="T90" fmla="*/ 1140221 w 3162301"/>
                <a:gd name="T91" fmla="*/ 2127133 h 3309937"/>
                <a:gd name="T92" fmla="*/ 1243312 w 3162301"/>
                <a:gd name="T93" fmla="*/ 2016710 h 3309937"/>
                <a:gd name="T94" fmla="*/ 1159253 w 3162301"/>
                <a:gd name="T95" fmla="*/ 1835526 h 3309937"/>
                <a:gd name="T96" fmla="*/ 1004458 w 3162301"/>
                <a:gd name="T97" fmla="*/ 1845363 h 3309937"/>
                <a:gd name="T98" fmla="*/ 891217 w 3162301"/>
                <a:gd name="T99" fmla="*/ 1648632 h 3309937"/>
                <a:gd name="T100" fmla="*/ 2300014 w 3162301"/>
                <a:gd name="T101" fmla="*/ 1106336 h 3309937"/>
                <a:gd name="T102" fmla="*/ 2025116 w 3162301"/>
                <a:gd name="T103" fmla="*/ 1370306 h 3309937"/>
                <a:gd name="T104" fmla="*/ 1518490 w 3162301"/>
                <a:gd name="T105" fmla="*/ 1775461 h 3309937"/>
                <a:gd name="T106" fmla="*/ 1392152 w 3162301"/>
                <a:gd name="T107" fmla="*/ 1704392 h 3309937"/>
                <a:gd name="T108" fmla="*/ 1434370 w 3162301"/>
                <a:gd name="T109" fmla="*/ 1476909 h 3309937"/>
                <a:gd name="T110" fmla="*/ 1653717 w 3162301"/>
                <a:gd name="T111" fmla="*/ 1123469 h 3309937"/>
                <a:gd name="T112" fmla="*/ 1607690 w 3162301"/>
                <a:gd name="T113" fmla="*/ 1110461 h 3309937"/>
                <a:gd name="T114" fmla="*/ 1064560 w 3162301"/>
                <a:gd name="T115" fmla="*/ 1502291 h 3309937"/>
                <a:gd name="T116" fmla="*/ 986153 w 3162301"/>
                <a:gd name="T117" fmla="*/ 1181213 h 3309937"/>
                <a:gd name="T118" fmla="*/ 1447068 w 3162301"/>
                <a:gd name="T119" fmla="*/ 716410 h 3309937"/>
                <a:gd name="T120" fmla="*/ 3150550 w 3162301"/>
                <a:gd name="T121" fmla="*/ 456696 h 3309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62301" h="3309937">
                  <a:moveTo>
                    <a:pt x="1393905" y="2493962"/>
                  </a:moveTo>
                  <a:lnTo>
                    <a:pt x="1403427" y="2493962"/>
                  </a:lnTo>
                  <a:lnTo>
                    <a:pt x="1421519" y="2494280"/>
                  </a:lnTo>
                  <a:lnTo>
                    <a:pt x="1441833" y="2495232"/>
                  </a:lnTo>
                  <a:lnTo>
                    <a:pt x="1463416" y="2497137"/>
                  </a:lnTo>
                  <a:lnTo>
                    <a:pt x="1485000" y="2499360"/>
                  </a:lnTo>
                  <a:lnTo>
                    <a:pt x="1507853" y="2501582"/>
                  </a:lnTo>
                  <a:lnTo>
                    <a:pt x="1529753" y="2504757"/>
                  </a:lnTo>
                  <a:lnTo>
                    <a:pt x="1573238" y="2510790"/>
                  </a:lnTo>
                  <a:lnTo>
                    <a:pt x="1611961" y="2517457"/>
                  </a:lnTo>
                  <a:lnTo>
                    <a:pt x="1643066" y="2522855"/>
                  </a:lnTo>
                  <a:lnTo>
                    <a:pt x="1651001" y="2524125"/>
                  </a:lnTo>
                  <a:lnTo>
                    <a:pt x="1651001" y="3238817"/>
                  </a:lnTo>
                  <a:lnTo>
                    <a:pt x="1650684" y="3246120"/>
                  </a:lnTo>
                  <a:lnTo>
                    <a:pt x="1649731" y="3253105"/>
                  </a:lnTo>
                  <a:lnTo>
                    <a:pt x="1648144" y="3259772"/>
                  </a:lnTo>
                  <a:lnTo>
                    <a:pt x="1645923" y="3266440"/>
                  </a:lnTo>
                  <a:lnTo>
                    <a:pt x="1642749" y="3272472"/>
                  </a:lnTo>
                  <a:lnTo>
                    <a:pt x="1638940" y="3278505"/>
                  </a:lnTo>
                  <a:lnTo>
                    <a:pt x="1635131" y="3283902"/>
                  </a:lnTo>
                  <a:lnTo>
                    <a:pt x="1630370" y="3288982"/>
                  </a:lnTo>
                  <a:lnTo>
                    <a:pt x="1624974" y="3293427"/>
                  </a:lnTo>
                  <a:lnTo>
                    <a:pt x="1619896" y="3297555"/>
                  </a:lnTo>
                  <a:lnTo>
                    <a:pt x="1613865" y="3301682"/>
                  </a:lnTo>
                  <a:lnTo>
                    <a:pt x="1607517" y="3304222"/>
                  </a:lnTo>
                  <a:lnTo>
                    <a:pt x="1601169" y="3306762"/>
                  </a:lnTo>
                  <a:lnTo>
                    <a:pt x="1594186" y="3308350"/>
                  </a:lnTo>
                  <a:lnTo>
                    <a:pt x="1587203" y="3309620"/>
                  </a:lnTo>
                  <a:lnTo>
                    <a:pt x="1579903" y="3309937"/>
                  </a:lnTo>
                  <a:lnTo>
                    <a:pt x="836547" y="3309937"/>
                  </a:lnTo>
                  <a:lnTo>
                    <a:pt x="842260" y="3278505"/>
                  </a:lnTo>
                  <a:lnTo>
                    <a:pt x="848291" y="3239452"/>
                  </a:lnTo>
                  <a:lnTo>
                    <a:pt x="854956" y="3195637"/>
                  </a:lnTo>
                  <a:lnTo>
                    <a:pt x="857813" y="3172142"/>
                  </a:lnTo>
                  <a:lnTo>
                    <a:pt x="860669" y="3149282"/>
                  </a:lnTo>
                  <a:lnTo>
                    <a:pt x="862891" y="3126422"/>
                  </a:lnTo>
                  <a:lnTo>
                    <a:pt x="864478" y="3103880"/>
                  </a:lnTo>
                  <a:lnTo>
                    <a:pt x="865748" y="3082290"/>
                  </a:lnTo>
                  <a:lnTo>
                    <a:pt x="866065" y="3061970"/>
                  </a:lnTo>
                  <a:lnTo>
                    <a:pt x="866065" y="3048317"/>
                  </a:lnTo>
                  <a:lnTo>
                    <a:pt x="865113" y="3034982"/>
                  </a:lnTo>
                  <a:lnTo>
                    <a:pt x="863843" y="3022600"/>
                  </a:lnTo>
                  <a:lnTo>
                    <a:pt x="862891" y="3016885"/>
                  </a:lnTo>
                  <a:lnTo>
                    <a:pt x="861939" y="3011170"/>
                  </a:lnTo>
                  <a:lnTo>
                    <a:pt x="860352" y="3005772"/>
                  </a:lnTo>
                  <a:lnTo>
                    <a:pt x="858447" y="3000057"/>
                  </a:lnTo>
                  <a:lnTo>
                    <a:pt x="856543" y="2995295"/>
                  </a:lnTo>
                  <a:lnTo>
                    <a:pt x="853686" y="2989897"/>
                  </a:lnTo>
                  <a:lnTo>
                    <a:pt x="850195" y="2984817"/>
                  </a:lnTo>
                  <a:lnTo>
                    <a:pt x="847973" y="2982277"/>
                  </a:lnTo>
                  <a:lnTo>
                    <a:pt x="845751" y="2979737"/>
                  </a:lnTo>
                  <a:lnTo>
                    <a:pt x="843212" y="2977197"/>
                  </a:lnTo>
                  <a:lnTo>
                    <a:pt x="840356" y="2975292"/>
                  </a:lnTo>
                  <a:lnTo>
                    <a:pt x="836864" y="2973387"/>
                  </a:lnTo>
                  <a:lnTo>
                    <a:pt x="833373" y="2971800"/>
                  </a:lnTo>
                  <a:lnTo>
                    <a:pt x="828294" y="2969577"/>
                  </a:lnTo>
                  <a:lnTo>
                    <a:pt x="822898" y="2968307"/>
                  </a:lnTo>
                  <a:lnTo>
                    <a:pt x="817185" y="2967355"/>
                  </a:lnTo>
                  <a:lnTo>
                    <a:pt x="811472" y="2966720"/>
                  </a:lnTo>
                  <a:lnTo>
                    <a:pt x="810837" y="2967355"/>
                  </a:lnTo>
                  <a:lnTo>
                    <a:pt x="809885" y="2966720"/>
                  </a:lnTo>
                  <a:lnTo>
                    <a:pt x="806393" y="2967355"/>
                  </a:lnTo>
                  <a:lnTo>
                    <a:pt x="802902" y="2967672"/>
                  </a:lnTo>
                  <a:lnTo>
                    <a:pt x="799411" y="2967990"/>
                  </a:lnTo>
                  <a:lnTo>
                    <a:pt x="796554" y="2969260"/>
                  </a:lnTo>
                  <a:lnTo>
                    <a:pt x="790206" y="2971165"/>
                  </a:lnTo>
                  <a:lnTo>
                    <a:pt x="784810" y="2973387"/>
                  </a:lnTo>
                  <a:lnTo>
                    <a:pt x="778462" y="2977197"/>
                  </a:lnTo>
                  <a:lnTo>
                    <a:pt x="772431" y="2981007"/>
                  </a:lnTo>
                  <a:lnTo>
                    <a:pt x="767036" y="2984817"/>
                  </a:lnTo>
                  <a:lnTo>
                    <a:pt x="761640" y="2988310"/>
                  </a:lnTo>
                  <a:lnTo>
                    <a:pt x="755609" y="2991167"/>
                  </a:lnTo>
                  <a:lnTo>
                    <a:pt x="748626" y="2994342"/>
                  </a:lnTo>
                  <a:lnTo>
                    <a:pt x="740691" y="2997517"/>
                  </a:lnTo>
                  <a:lnTo>
                    <a:pt x="730852" y="3000057"/>
                  </a:lnTo>
                  <a:lnTo>
                    <a:pt x="725773" y="3001327"/>
                  </a:lnTo>
                  <a:lnTo>
                    <a:pt x="720695" y="3001962"/>
                  </a:lnTo>
                  <a:lnTo>
                    <a:pt x="715616" y="3002280"/>
                  </a:lnTo>
                  <a:lnTo>
                    <a:pt x="710855" y="3002280"/>
                  </a:lnTo>
                  <a:lnTo>
                    <a:pt x="705777" y="3002280"/>
                  </a:lnTo>
                  <a:lnTo>
                    <a:pt x="701651" y="3001962"/>
                  </a:lnTo>
                  <a:lnTo>
                    <a:pt x="696890" y="3001327"/>
                  </a:lnTo>
                  <a:lnTo>
                    <a:pt x="692763" y="3000375"/>
                  </a:lnTo>
                  <a:lnTo>
                    <a:pt x="688637" y="2999422"/>
                  </a:lnTo>
                  <a:lnTo>
                    <a:pt x="684194" y="2998152"/>
                  </a:lnTo>
                  <a:lnTo>
                    <a:pt x="680067" y="2996565"/>
                  </a:lnTo>
                  <a:lnTo>
                    <a:pt x="675941" y="2994660"/>
                  </a:lnTo>
                  <a:lnTo>
                    <a:pt x="668324" y="2990850"/>
                  </a:lnTo>
                  <a:lnTo>
                    <a:pt x="661023" y="2986087"/>
                  </a:lnTo>
                  <a:lnTo>
                    <a:pt x="654675" y="2980372"/>
                  </a:lnTo>
                  <a:lnTo>
                    <a:pt x="648010" y="2974022"/>
                  </a:lnTo>
                  <a:lnTo>
                    <a:pt x="642297" y="2966720"/>
                  </a:lnTo>
                  <a:lnTo>
                    <a:pt x="636901" y="2958782"/>
                  </a:lnTo>
                  <a:lnTo>
                    <a:pt x="632457" y="2950527"/>
                  </a:lnTo>
                  <a:lnTo>
                    <a:pt x="630553" y="2945765"/>
                  </a:lnTo>
                  <a:lnTo>
                    <a:pt x="628648" y="2941320"/>
                  </a:lnTo>
                  <a:lnTo>
                    <a:pt x="626744" y="2936557"/>
                  </a:lnTo>
                  <a:lnTo>
                    <a:pt x="625157" y="2931795"/>
                  </a:lnTo>
                  <a:lnTo>
                    <a:pt x="623887" y="2926715"/>
                  </a:lnTo>
                  <a:lnTo>
                    <a:pt x="622935" y="2921317"/>
                  </a:lnTo>
                  <a:lnTo>
                    <a:pt x="621983" y="2915920"/>
                  </a:lnTo>
                  <a:lnTo>
                    <a:pt x="621665" y="2910522"/>
                  </a:lnTo>
                  <a:lnTo>
                    <a:pt x="621348" y="2904807"/>
                  </a:lnTo>
                  <a:lnTo>
                    <a:pt x="620713" y="2899092"/>
                  </a:lnTo>
                  <a:lnTo>
                    <a:pt x="621348" y="2886392"/>
                  </a:lnTo>
                  <a:lnTo>
                    <a:pt x="622300" y="2874327"/>
                  </a:lnTo>
                  <a:lnTo>
                    <a:pt x="623887" y="2862897"/>
                  </a:lnTo>
                  <a:lnTo>
                    <a:pt x="625792" y="2851785"/>
                  </a:lnTo>
                  <a:lnTo>
                    <a:pt x="628966" y="2840990"/>
                  </a:lnTo>
                  <a:lnTo>
                    <a:pt x="632457" y="2831465"/>
                  </a:lnTo>
                  <a:lnTo>
                    <a:pt x="636266" y="2822575"/>
                  </a:lnTo>
                  <a:lnTo>
                    <a:pt x="638488" y="2818447"/>
                  </a:lnTo>
                  <a:lnTo>
                    <a:pt x="640709" y="2814637"/>
                  </a:lnTo>
                  <a:lnTo>
                    <a:pt x="642931" y="2810827"/>
                  </a:lnTo>
                  <a:lnTo>
                    <a:pt x="645788" y="2807652"/>
                  </a:lnTo>
                  <a:lnTo>
                    <a:pt x="648327" y="2804160"/>
                  </a:lnTo>
                  <a:lnTo>
                    <a:pt x="651184" y="2801620"/>
                  </a:lnTo>
                  <a:lnTo>
                    <a:pt x="654040" y="2798762"/>
                  </a:lnTo>
                  <a:lnTo>
                    <a:pt x="657214" y="2796222"/>
                  </a:lnTo>
                  <a:lnTo>
                    <a:pt x="660706" y="2794000"/>
                  </a:lnTo>
                  <a:lnTo>
                    <a:pt x="664197" y="2792095"/>
                  </a:lnTo>
                  <a:lnTo>
                    <a:pt x="667371" y="2790190"/>
                  </a:lnTo>
                  <a:lnTo>
                    <a:pt x="670863" y="2788602"/>
                  </a:lnTo>
                  <a:lnTo>
                    <a:pt x="675306" y="2787015"/>
                  </a:lnTo>
                  <a:lnTo>
                    <a:pt x="679433" y="2786062"/>
                  </a:lnTo>
                  <a:lnTo>
                    <a:pt x="683559" y="2785110"/>
                  </a:lnTo>
                  <a:lnTo>
                    <a:pt x="688637" y="2784475"/>
                  </a:lnTo>
                  <a:lnTo>
                    <a:pt x="693398" y="2783840"/>
                  </a:lnTo>
                  <a:lnTo>
                    <a:pt x="698794" y="2783522"/>
                  </a:lnTo>
                  <a:lnTo>
                    <a:pt x="703873" y="2783522"/>
                  </a:lnTo>
                  <a:lnTo>
                    <a:pt x="709268" y="2783840"/>
                  </a:lnTo>
                  <a:lnTo>
                    <a:pt x="714982" y="2784792"/>
                  </a:lnTo>
                  <a:lnTo>
                    <a:pt x="720695" y="2786062"/>
                  </a:lnTo>
                  <a:lnTo>
                    <a:pt x="728947" y="2787332"/>
                  </a:lnTo>
                  <a:lnTo>
                    <a:pt x="736882" y="2789237"/>
                  </a:lnTo>
                  <a:lnTo>
                    <a:pt x="743548" y="2791777"/>
                  </a:lnTo>
                  <a:lnTo>
                    <a:pt x="749896" y="2794317"/>
                  </a:lnTo>
                  <a:lnTo>
                    <a:pt x="754974" y="2796857"/>
                  </a:lnTo>
                  <a:lnTo>
                    <a:pt x="760370" y="2799715"/>
                  </a:lnTo>
                  <a:lnTo>
                    <a:pt x="769892" y="2805747"/>
                  </a:lnTo>
                  <a:lnTo>
                    <a:pt x="779097" y="2811780"/>
                  </a:lnTo>
                  <a:lnTo>
                    <a:pt x="789254" y="2818130"/>
                  </a:lnTo>
                  <a:lnTo>
                    <a:pt x="794967" y="2820987"/>
                  </a:lnTo>
                  <a:lnTo>
                    <a:pt x="801315" y="2823527"/>
                  </a:lnTo>
                  <a:lnTo>
                    <a:pt x="804807" y="2824480"/>
                  </a:lnTo>
                  <a:lnTo>
                    <a:pt x="808615" y="2825432"/>
                  </a:lnTo>
                  <a:lnTo>
                    <a:pt x="812424" y="2825750"/>
                  </a:lnTo>
                  <a:lnTo>
                    <a:pt x="816550" y="2826067"/>
                  </a:lnTo>
                  <a:lnTo>
                    <a:pt x="817503" y="2826067"/>
                  </a:lnTo>
                  <a:lnTo>
                    <a:pt x="818137" y="2826067"/>
                  </a:lnTo>
                  <a:lnTo>
                    <a:pt x="822898" y="2825750"/>
                  </a:lnTo>
                  <a:lnTo>
                    <a:pt x="827342" y="2825432"/>
                  </a:lnTo>
                  <a:lnTo>
                    <a:pt x="831468" y="2824162"/>
                  </a:lnTo>
                  <a:lnTo>
                    <a:pt x="835912" y="2822575"/>
                  </a:lnTo>
                  <a:lnTo>
                    <a:pt x="838768" y="2821622"/>
                  </a:lnTo>
                  <a:lnTo>
                    <a:pt x="840990" y="2820035"/>
                  </a:lnTo>
                  <a:lnTo>
                    <a:pt x="843530" y="2818447"/>
                  </a:lnTo>
                  <a:lnTo>
                    <a:pt x="845434" y="2816860"/>
                  </a:lnTo>
                  <a:lnTo>
                    <a:pt x="848925" y="2813367"/>
                  </a:lnTo>
                  <a:lnTo>
                    <a:pt x="851147" y="2810510"/>
                  </a:lnTo>
                  <a:lnTo>
                    <a:pt x="854004" y="2805112"/>
                  </a:lnTo>
                  <a:lnTo>
                    <a:pt x="855908" y="2800032"/>
                  </a:lnTo>
                  <a:lnTo>
                    <a:pt x="857495" y="2795587"/>
                  </a:lnTo>
                  <a:lnTo>
                    <a:pt x="858765" y="2790507"/>
                  </a:lnTo>
                  <a:lnTo>
                    <a:pt x="860352" y="2782570"/>
                  </a:lnTo>
                  <a:lnTo>
                    <a:pt x="861304" y="2774315"/>
                  </a:lnTo>
                  <a:lnTo>
                    <a:pt x="862574" y="2765742"/>
                  </a:lnTo>
                  <a:lnTo>
                    <a:pt x="862891" y="2756217"/>
                  </a:lnTo>
                  <a:lnTo>
                    <a:pt x="864161" y="2734945"/>
                  </a:lnTo>
                  <a:lnTo>
                    <a:pt x="864161" y="2712085"/>
                  </a:lnTo>
                  <a:lnTo>
                    <a:pt x="864161" y="2687955"/>
                  </a:lnTo>
                  <a:lnTo>
                    <a:pt x="863209" y="2662872"/>
                  </a:lnTo>
                  <a:lnTo>
                    <a:pt x="862256" y="2637155"/>
                  </a:lnTo>
                  <a:lnTo>
                    <a:pt x="860987" y="2611120"/>
                  </a:lnTo>
                  <a:lnTo>
                    <a:pt x="859400" y="2582862"/>
                  </a:lnTo>
                  <a:lnTo>
                    <a:pt x="857495" y="2555240"/>
                  </a:lnTo>
                  <a:lnTo>
                    <a:pt x="855591" y="2529205"/>
                  </a:lnTo>
                  <a:lnTo>
                    <a:pt x="853369" y="2505392"/>
                  </a:lnTo>
                  <a:lnTo>
                    <a:pt x="882888" y="2503170"/>
                  </a:lnTo>
                  <a:lnTo>
                    <a:pt x="918119" y="2500630"/>
                  </a:lnTo>
                  <a:lnTo>
                    <a:pt x="950812" y="2498725"/>
                  </a:lnTo>
                  <a:lnTo>
                    <a:pt x="984456" y="2497137"/>
                  </a:lnTo>
                  <a:lnTo>
                    <a:pt x="1018101" y="2495867"/>
                  </a:lnTo>
                  <a:lnTo>
                    <a:pt x="1050476" y="2495550"/>
                  </a:lnTo>
                  <a:lnTo>
                    <a:pt x="1066029" y="2495550"/>
                  </a:lnTo>
                  <a:lnTo>
                    <a:pt x="1088882" y="2496820"/>
                  </a:lnTo>
                  <a:lnTo>
                    <a:pt x="1099038" y="2497137"/>
                  </a:lnTo>
                  <a:lnTo>
                    <a:pt x="1107608" y="2498407"/>
                  </a:lnTo>
                  <a:lnTo>
                    <a:pt x="1112687" y="2499042"/>
                  </a:lnTo>
                  <a:lnTo>
                    <a:pt x="1106973" y="2507297"/>
                  </a:lnTo>
                  <a:lnTo>
                    <a:pt x="1099673" y="2519362"/>
                  </a:lnTo>
                  <a:lnTo>
                    <a:pt x="1096499" y="2524760"/>
                  </a:lnTo>
                  <a:lnTo>
                    <a:pt x="1093008" y="2530792"/>
                  </a:lnTo>
                  <a:lnTo>
                    <a:pt x="1090151" y="2537142"/>
                  </a:lnTo>
                  <a:lnTo>
                    <a:pt x="1086977" y="2544445"/>
                  </a:lnTo>
                  <a:lnTo>
                    <a:pt x="1084438" y="2552065"/>
                  </a:lnTo>
                  <a:lnTo>
                    <a:pt x="1081581" y="2560320"/>
                  </a:lnTo>
                  <a:lnTo>
                    <a:pt x="1079359" y="2568892"/>
                  </a:lnTo>
                  <a:lnTo>
                    <a:pt x="1077772" y="2578735"/>
                  </a:lnTo>
                  <a:lnTo>
                    <a:pt x="1076185" y="2586672"/>
                  </a:lnTo>
                  <a:lnTo>
                    <a:pt x="1075551" y="2594610"/>
                  </a:lnTo>
                  <a:lnTo>
                    <a:pt x="1074916" y="2602230"/>
                  </a:lnTo>
                  <a:lnTo>
                    <a:pt x="1074916" y="2609850"/>
                  </a:lnTo>
                  <a:lnTo>
                    <a:pt x="1074916" y="2616200"/>
                  </a:lnTo>
                  <a:lnTo>
                    <a:pt x="1075551" y="2622232"/>
                  </a:lnTo>
                  <a:lnTo>
                    <a:pt x="1076185" y="2628582"/>
                  </a:lnTo>
                  <a:lnTo>
                    <a:pt x="1077138" y="2635250"/>
                  </a:lnTo>
                  <a:lnTo>
                    <a:pt x="1078725" y="2641600"/>
                  </a:lnTo>
                  <a:lnTo>
                    <a:pt x="1080312" y="2647950"/>
                  </a:lnTo>
                  <a:lnTo>
                    <a:pt x="1082216" y="2653665"/>
                  </a:lnTo>
                  <a:lnTo>
                    <a:pt x="1084120" y="2659380"/>
                  </a:lnTo>
                  <a:lnTo>
                    <a:pt x="1086660" y="2665095"/>
                  </a:lnTo>
                  <a:lnTo>
                    <a:pt x="1089199" y="2670492"/>
                  </a:lnTo>
                  <a:lnTo>
                    <a:pt x="1092373" y="2675255"/>
                  </a:lnTo>
                  <a:lnTo>
                    <a:pt x="1095547" y="2680017"/>
                  </a:lnTo>
                  <a:lnTo>
                    <a:pt x="1098404" y="2684145"/>
                  </a:lnTo>
                  <a:lnTo>
                    <a:pt x="1101895" y="2688272"/>
                  </a:lnTo>
                  <a:lnTo>
                    <a:pt x="1105386" y="2692082"/>
                  </a:lnTo>
                  <a:lnTo>
                    <a:pt x="1109195" y="2695892"/>
                  </a:lnTo>
                  <a:lnTo>
                    <a:pt x="1113004" y="2699702"/>
                  </a:lnTo>
                  <a:lnTo>
                    <a:pt x="1117130" y="2703195"/>
                  </a:lnTo>
                  <a:lnTo>
                    <a:pt x="1126018" y="2709862"/>
                  </a:lnTo>
                  <a:lnTo>
                    <a:pt x="1134905" y="2715260"/>
                  </a:lnTo>
                  <a:lnTo>
                    <a:pt x="1144427" y="2720022"/>
                  </a:lnTo>
                  <a:lnTo>
                    <a:pt x="1153949" y="2724467"/>
                  </a:lnTo>
                  <a:lnTo>
                    <a:pt x="1164423" y="2728277"/>
                  </a:lnTo>
                  <a:lnTo>
                    <a:pt x="1174580" y="2731135"/>
                  </a:lnTo>
                  <a:lnTo>
                    <a:pt x="1185372" y="2733357"/>
                  </a:lnTo>
                  <a:lnTo>
                    <a:pt x="1196164" y="2735897"/>
                  </a:lnTo>
                  <a:lnTo>
                    <a:pt x="1206638" y="2737485"/>
                  </a:lnTo>
                  <a:lnTo>
                    <a:pt x="1218064" y="2738120"/>
                  </a:lnTo>
                  <a:lnTo>
                    <a:pt x="1229173" y="2738755"/>
                  </a:lnTo>
                  <a:lnTo>
                    <a:pt x="1240917" y="2739390"/>
                  </a:lnTo>
                  <a:lnTo>
                    <a:pt x="1248535" y="2738755"/>
                  </a:lnTo>
                  <a:lnTo>
                    <a:pt x="1256153" y="2738437"/>
                  </a:lnTo>
                  <a:lnTo>
                    <a:pt x="1263770" y="2737802"/>
                  </a:lnTo>
                  <a:lnTo>
                    <a:pt x="1271388" y="2736532"/>
                  </a:lnTo>
                  <a:lnTo>
                    <a:pt x="1279006" y="2734945"/>
                  </a:lnTo>
                  <a:lnTo>
                    <a:pt x="1285988" y="2733040"/>
                  </a:lnTo>
                  <a:lnTo>
                    <a:pt x="1293289" y="2731135"/>
                  </a:lnTo>
                  <a:lnTo>
                    <a:pt x="1299954" y="2728595"/>
                  </a:lnTo>
                  <a:lnTo>
                    <a:pt x="1306937" y="2725737"/>
                  </a:lnTo>
                  <a:lnTo>
                    <a:pt x="1313285" y="2722880"/>
                  </a:lnTo>
                  <a:lnTo>
                    <a:pt x="1319950" y="2719705"/>
                  </a:lnTo>
                  <a:lnTo>
                    <a:pt x="1325981" y="2715895"/>
                  </a:lnTo>
                  <a:lnTo>
                    <a:pt x="1332329" y="2712085"/>
                  </a:lnTo>
                  <a:lnTo>
                    <a:pt x="1338042" y="2708275"/>
                  </a:lnTo>
                  <a:lnTo>
                    <a:pt x="1343756" y="2703512"/>
                  </a:lnTo>
                  <a:lnTo>
                    <a:pt x="1349151" y="2699067"/>
                  </a:lnTo>
                  <a:lnTo>
                    <a:pt x="1353913" y="2694622"/>
                  </a:lnTo>
                  <a:lnTo>
                    <a:pt x="1358991" y="2689225"/>
                  </a:lnTo>
                  <a:lnTo>
                    <a:pt x="1363435" y="2684145"/>
                  </a:lnTo>
                  <a:lnTo>
                    <a:pt x="1367878" y="2678430"/>
                  </a:lnTo>
                  <a:lnTo>
                    <a:pt x="1372004" y="2672715"/>
                  </a:lnTo>
                  <a:lnTo>
                    <a:pt x="1375496" y="2667000"/>
                  </a:lnTo>
                  <a:lnTo>
                    <a:pt x="1378987" y="2660967"/>
                  </a:lnTo>
                  <a:lnTo>
                    <a:pt x="1381844" y="2654300"/>
                  </a:lnTo>
                  <a:lnTo>
                    <a:pt x="1385018" y="2647950"/>
                  </a:lnTo>
                  <a:lnTo>
                    <a:pt x="1387240" y="2641282"/>
                  </a:lnTo>
                  <a:lnTo>
                    <a:pt x="1389144" y="2634297"/>
                  </a:lnTo>
                  <a:lnTo>
                    <a:pt x="1391049" y="2627630"/>
                  </a:lnTo>
                  <a:lnTo>
                    <a:pt x="1392318" y="2620645"/>
                  </a:lnTo>
                  <a:lnTo>
                    <a:pt x="1393270" y="2613342"/>
                  </a:lnTo>
                  <a:lnTo>
                    <a:pt x="1393905" y="2606040"/>
                  </a:lnTo>
                  <a:lnTo>
                    <a:pt x="1394223" y="2598420"/>
                  </a:lnTo>
                  <a:lnTo>
                    <a:pt x="1393905" y="2590482"/>
                  </a:lnTo>
                  <a:lnTo>
                    <a:pt x="1392953" y="2581910"/>
                  </a:lnTo>
                  <a:lnTo>
                    <a:pt x="1391683" y="2573972"/>
                  </a:lnTo>
                  <a:lnTo>
                    <a:pt x="1390414" y="2565717"/>
                  </a:lnTo>
                  <a:lnTo>
                    <a:pt x="1387875" y="2556510"/>
                  </a:lnTo>
                  <a:lnTo>
                    <a:pt x="1385335" y="2547937"/>
                  </a:lnTo>
                  <a:lnTo>
                    <a:pt x="1382161" y="2540317"/>
                  </a:lnTo>
                  <a:lnTo>
                    <a:pt x="1379305" y="2533332"/>
                  </a:lnTo>
                  <a:lnTo>
                    <a:pt x="1376131" y="2526982"/>
                  </a:lnTo>
                  <a:lnTo>
                    <a:pt x="1372639" y="2521267"/>
                  </a:lnTo>
                  <a:lnTo>
                    <a:pt x="1366926" y="2511742"/>
                  </a:lnTo>
                  <a:lnTo>
                    <a:pt x="1361848" y="2504757"/>
                  </a:lnTo>
                  <a:lnTo>
                    <a:pt x="1359308" y="2500312"/>
                  </a:lnTo>
                  <a:lnTo>
                    <a:pt x="1358991" y="2498725"/>
                  </a:lnTo>
                  <a:lnTo>
                    <a:pt x="1363435" y="2497137"/>
                  </a:lnTo>
                  <a:lnTo>
                    <a:pt x="1370417" y="2495867"/>
                  </a:lnTo>
                  <a:lnTo>
                    <a:pt x="1377400" y="2495232"/>
                  </a:lnTo>
                  <a:lnTo>
                    <a:pt x="1385335" y="2494280"/>
                  </a:lnTo>
                  <a:lnTo>
                    <a:pt x="1393905" y="2493962"/>
                  </a:lnTo>
                  <a:close/>
                  <a:moveTo>
                    <a:pt x="410528" y="2278062"/>
                  </a:moveTo>
                  <a:lnTo>
                    <a:pt x="423228" y="2278380"/>
                  </a:lnTo>
                  <a:lnTo>
                    <a:pt x="435293" y="2279015"/>
                  </a:lnTo>
                  <a:lnTo>
                    <a:pt x="447040" y="2280920"/>
                  </a:lnTo>
                  <a:lnTo>
                    <a:pt x="458153" y="2282825"/>
                  </a:lnTo>
                  <a:lnTo>
                    <a:pt x="468948" y="2286000"/>
                  </a:lnTo>
                  <a:lnTo>
                    <a:pt x="478473" y="2289175"/>
                  </a:lnTo>
                  <a:lnTo>
                    <a:pt x="487363" y="2293302"/>
                  </a:lnTo>
                  <a:lnTo>
                    <a:pt x="491491" y="2295525"/>
                  </a:lnTo>
                  <a:lnTo>
                    <a:pt x="495301" y="2297747"/>
                  </a:lnTo>
                  <a:lnTo>
                    <a:pt x="498793" y="2299970"/>
                  </a:lnTo>
                  <a:lnTo>
                    <a:pt x="502285" y="2302827"/>
                  </a:lnTo>
                  <a:lnTo>
                    <a:pt x="505460" y="2305367"/>
                  </a:lnTo>
                  <a:lnTo>
                    <a:pt x="508318" y="2308225"/>
                  </a:lnTo>
                  <a:lnTo>
                    <a:pt x="511176" y="2311082"/>
                  </a:lnTo>
                  <a:lnTo>
                    <a:pt x="513716" y="2314257"/>
                  </a:lnTo>
                  <a:lnTo>
                    <a:pt x="515621" y="2317432"/>
                  </a:lnTo>
                  <a:lnTo>
                    <a:pt x="517843" y="2320925"/>
                  </a:lnTo>
                  <a:lnTo>
                    <a:pt x="519748" y="2324735"/>
                  </a:lnTo>
                  <a:lnTo>
                    <a:pt x="521336" y="2328545"/>
                  </a:lnTo>
                  <a:lnTo>
                    <a:pt x="522923" y="2332355"/>
                  </a:lnTo>
                  <a:lnTo>
                    <a:pt x="524193" y="2336482"/>
                  </a:lnTo>
                  <a:lnTo>
                    <a:pt x="524828" y="2340927"/>
                  </a:lnTo>
                  <a:lnTo>
                    <a:pt x="525463" y="2346007"/>
                  </a:lnTo>
                  <a:lnTo>
                    <a:pt x="526098" y="2351087"/>
                  </a:lnTo>
                  <a:lnTo>
                    <a:pt x="526415" y="2356802"/>
                  </a:lnTo>
                  <a:lnTo>
                    <a:pt x="526098" y="2361565"/>
                  </a:lnTo>
                  <a:lnTo>
                    <a:pt x="525463" y="2367597"/>
                  </a:lnTo>
                  <a:lnTo>
                    <a:pt x="525146" y="2373312"/>
                  </a:lnTo>
                  <a:lnTo>
                    <a:pt x="524193" y="2379345"/>
                  </a:lnTo>
                  <a:lnTo>
                    <a:pt x="522288" y="2387600"/>
                  </a:lnTo>
                  <a:lnTo>
                    <a:pt x="520383" y="2394902"/>
                  </a:lnTo>
                  <a:lnTo>
                    <a:pt x="517843" y="2401887"/>
                  </a:lnTo>
                  <a:lnTo>
                    <a:pt x="515621" y="2407920"/>
                  </a:lnTo>
                  <a:lnTo>
                    <a:pt x="513080" y="2413635"/>
                  </a:lnTo>
                  <a:lnTo>
                    <a:pt x="509906" y="2418715"/>
                  </a:lnTo>
                  <a:lnTo>
                    <a:pt x="504190" y="2428240"/>
                  </a:lnTo>
                  <a:lnTo>
                    <a:pt x="498158" y="2437447"/>
                  </a:lnTo>
                  <a:lnTo>
                    <a:pt x="494983" y="2441892"/>
                  </a:lnTo>
                  <a:lnTo>
                    <a:pt x="491808" y="2447290"/>
                  </a:lnTo>
                  <a:lnTo>
                    <a:pt x="488950" y="2453005"/>
                  </a:lnTo>
                  <a:lnTo>
                    <a:pt x="486728" y="2459672"/>
                  </a:lnTo>
                  <a:lnTo>
                    <a:pt x="485458" y="2463165"/>
                  </a:lnTo>
                  <a:lnTo>
                    <a:pt x="484823" y="2466975"/>
                  </a:lnTo>
                  <a:lnTo>
                    <a:pt x="483870" y="2471102"/>
                  </a:lnTo>
                  <a:lnTo>
                    <a:pt x="483870" y="2475230"/>
                  </a:lnTo>
                  <a:lnTo>
                    <a:pt x="483870" y="2479992"/>
                  </a:lnTo>
                  <a:lnTo>
                    <a:pt x="484823" y="2484437"/>
                  </a:lnTo>
                  <a:lnTo>
                    <a:pt x="485775" y="2488565"/>
                  </a:lnTo>
                  <a:lnTo>
                    <a:pt x="487045" y="2493010"/>
                  </a:lnTo>
                  <a:lnTo>
                    <a:pt x="488633" y="2495867"/>
                  </a:lnTo>
                  <a:lnTo>
                    <a:pt x="489903" y="2499042"/>
                  </a:lnTo>
                  <a:lnTo>
                    <a:pt x="491808" y="2501265"/>
                  </a:lnTo>
                  <a:lnTo>
                    <a:pt x="493396" y="2503170"/>
                  </a:lnTo>
                  <a:lnTo>
                    <a:pt x="497206" y="2506345"/>
                  </a:lnTo>
                  <a:lnTo>
                    <a:pt x="500698" y="2508567"/>
                  </a:lnTo>
                  <a:lnTo>
                    <a:pt x="503555" y="2510155"/>
                  </a:lnTo>
                  <a:lnTo>
                    <a:pt x="506095" y="2511107"/>
                  </a:lnTo>
                  <a:lnTo>
                    <a:pt x="508318" y="2512377"/>
                  </a:lnTo>
                  <a:lnTo>
                    <a:pt x="511176" y="2513330"/>
                  </a:lnTo>
                  <a:lnTo>
                    <a:pt x="512128" y="2513647"/>
                  </a:lnTo>
                  <a:lnTo>
                    <a:pt x="520383" y="2515870"/>
                  </a:lnTo>
                  <a:lnTo>
                    <a:pt x="528003" y="2517457"/>
                  </a:lnTo>
                  <a:lnTo>
                    <a:pt x="536576" y="2518410"/>
                  </a:lnTo>
                  <a:lnTo>
                    <a:pt x="545783" y="2519362"/>
                  </a:lnTo>
                  <a:lnTo>
                    <a:pt x="555943" y="2519997"/>
                  </a:lnTo>
                  <a:lnTo>
                    <a:pt x="567691" y="2520950"/>
                  </a:lnTo>
                  <a:lnTo>
                    <a:pt x="580708" y="2521267"/>
                  </a:lnTo>
                  <a:lnTo>
                    <a:pt x="608013" y="2521585"/>
                  </a:lnTo>
                  <a:lnTo>
                    <a:pt x="631826" y="2521267"/>
                  </a:lnTo>
                  <a:lnTo>
                    <a:pt x="657543" y="2520315"/>
                  </a:lnTo>
                  <a:lnTo>
                    <a:pt x="683261" y="2519680"/>
                  </a:lnTo>
                  <a:lnTo>
                    <a:pt x="709296" y="2518410"/>
                  </a:lnTo>
                  <a:lnTo>
                    <a:pt x="734378" y="2517140"/>
                  </a:lnTo>
                  <a:lnTo>
                    <a:pt x="758826" y="2515235"/>
                  </a:lnTo>
                  <a:lnTo>
                    <a:pt x="782321" y="2513330"/>
                  </a:lnTo>
                  <a:lnTo>
                    <a:pt x="803276" y="2511107"/>
                  </a:lnTo>
                  <a:lnTo>
                    <a:pt x="806133" y="2540952"/>
                  </a:lnTo>
                  <a:lnTo>
                    <a:pt x="808673" y="2577782"/>
                  </a:lnTo>
                  <a:lnTo>
                    <a:pt x="810896" y="2611120"/>
                  </a:lnTo>
                  <a:lnTo>
                    <a:pt x="810896" y="2611755"/>
                  </a:lnTo>
                  <a:lnTo>
                    <a:pt x="810896" y="2612390"/>
                  </a:lnTo>
                  <a:lnTo>
                    <a:pt x="811848" y="2633980"/>
                  </a:lnTo>
                  <a:lnTo>
                    <a:pt x="812483" y="2655887"/>
                  </a:lnTo>
                  <a:lnTo>
                    <a:pt x="812801" y="2677160"/>
                  </a:lnTo>
                  <a:lnTo>
                    <a:pt x="812801" y="2697480"/>
                  </a:lnTo>
                  <a:lnTo>
                    <a:pt x="812801" y="2717165"/>
                  </a:lnTo>
                  <a:lnTo>
                    <a:pt x="812483" y="2734945"/>
                  </a:lnTo>
                  <a:lnTo>
                    <a:pt x="811531" y="2751137"/>
                  </a:lnTo>
                  <a:lnTo>
                    <a:pt x="810261" y="2764790"/>
                  </a:lnTo>
                  <a:lnTo>
                    <a:pt x="809308" y="2770505"/>
                  </a:lnTo>
                  <a:lnTo>
                    <a:pt x="801053" y="2765107"/>
                  </a:lnTo>
                  <a:lnTo>
                    <a:pt x="790258" y="2758440"/>
                  </a:lnTo>
                  <a:lnTo>
                    <a:pt x="784861" y="2755265"/>
                  </a:lnTo>
                  <a:lnTo>
                    <a:pt x="778828" y="2751772"/>
                  </a:lnTo>
                  <a:lnTo>
                    <a:pt x="772478" y="2748915"/>
                  </a:lnTo>
                  <a:lnTo>
                    <a:pt x="765176" y="2745740"/>
                  </a:lnTo>
                  <a:lnTo>
                    <a:pt x="757556" y="2743200"/>
                  </a:lnTo>
                  <a:lnTo>
                    <a:pt x="749301" y="2740342"/>
                  </a:lnTo>
                  <a:lnTo>
                    <a:pt x="740728" y="2738120"/>
                  </a:lnTo>
                  <a:lnTo>
                    <a:pt x="730886" y="2736215"/>
                  </a:lnTo>
                  <a:lnTo>
                    <a:pt x="722948" y="2734945"/>
                  </a:lnTo>
                  <a:lnTo>
                    <a:pt x="715011" y="2734310"/>
                  </a:lnTo>
                  <a:lnTo>
                    <a:pt x="707391" y="2733357"/>
                  </a:lnTo>
                  <a:lnTo>
                    <a:pt x="700088" y="2733357"/>
                  </a:lnTo>
                  <a:lnTo>
                    <a:pt x="699136" y="2733357"/>
                  </a:lnTo>
                  <a:lnTo>
                    <a:pt x="698501" y="2733357"/>
                  </a:lnTo>
                  <a:lnTo>
                    <a:pt x="690246" y="2733357"/>
                  </a:lnTo>
                  <a:lnTo>
                    <a:pt x="681673" y="2734310"/>
                  </a:lnTo>
                  <a:lnTo>
                    <a:pt x="674053" y="2735262"/>
                  </a:lnTo>
                  <a:lnTo>
                    <a:pt x="666433" y="2736850"/>
                  </a:lnTo>
                  <a:lnTo>
                    <a:pt x="658813" y="2739390"/>
                  </a:lnTo>
                  <a:lnTo>
                    <a:pt x="651511" y="2741612"/>
                  </a:lnTo>
                  <a:lnTo>
                    <a:pt x="644526" y="2744470"/>
                  </a:lnTo>
                  <a:lnTo>
                    <a:pt x="638176" y="2747962"/>
                  </a:lnTo>
                  <a:lnTo>
                    <a:pt x="633096" y="2750820"/>
                  </a:lnTo>
                  <a:lnTo>
                    <a:pt x="628651" y="2753677"/>
                  </a:lnTo>
                  <a:lnTo>
                    <a:pt x="624206" y="2757170"/>
                  </a:lnTo>
                  <a:lnTo>
                    <a:pt x="620078" y="2760662"/>
                  </a:lnTo>
                  <a:lnTo>
                    <a:pt x="615951" y="2764155"/>
                  </a:lnTo>
                  <a:lnTo>
                    <a:pt x="612141" y="2767965"/>
                  </a:lnTo>
                  <a:lnTo>
                    <a:pt x="608648" y="2771775"/>
                  </a:lnTo>
                  <a:lnTo>
                    <a:pt x="605156" y="2775902"/>
                  </a:lnTo>
                  <a:lnTo>
                    <a:pt x="598805" y="2784475"/>
                  </a:lnTo>
                  <a:lnTo>
                    <a:pt x="593408" y="2793682"/>
                  </a:lnTo>
                  <a:lnTo>
                    <a:pt x="588328" y="2803207"/>
                  </a:lnTo>
                  <a:lnTo>
                    <a:pt x="584201" y="2812732"/>
                  </a:lnTo>
                  <a:lnTo>
                    <a:pt x="580391" y="2822892"/>
                  </a:lnTo>
                  <a:lnTo>
                    <a:pt x="577216" y="2833370"/>
                  </a:lnTo>
                  <a:lnTo>
                    <a:pt x="574675" y="2843530"/>
                  </a:lnTo>
                  <a:lnTo>
                    <a:pt x="572771" y="2854642"/>
                  </a:lnTo>
                  <a:lnTo>
                    <a:pt x="571183" y="2865437"/>
                  </a:lnTo>
                  <a:lnTo>
                    <a:pt x="569913" y="2876550"/>
                  </a:lnTo>
                  <a:lnTo>
                    <a:pt x="569596" y="2887980"/>
                  </a:lnTo>
                  <a:lnTo>
                    <a:pt x="569278" y="2899092"/>
                  </a:lnTo>
                  <a:lnTo>
                    <a:pt x="569596" y="2907030"/>
                  </a:lnTo>
                  <a:lnTo>
                    <a:pt x="569913" y="2914967"/>
                  </a:lnTo>
                  <a:lnTo>
                    <a:pt x="570866" y="2922587"/>
                  </a:lnTo>
                  <a:lnTo>
                    <a:pt x="571818" y="2930207"/>
                  </a:lnTo>
                  <a:lnTo>
                    <a:pt x="573406" y="2937510"/>
                  </a:lnTo>
                  <a:lnTo>
                    <a:pt x="575311" y="2944495"/>
                  </a:lnTo>
                  <a:lnTo>
                    <a:pt x="577216" y="2951797"/>
                  </a:lnTo>
                  <a:lnTo>
                    <a:pt x="580073" y="2958782"/>
                  </a:lnTo>
                  <a:lnTo>
                    <a:pt x="582613" y="2965767"/>
                  </a:lnTo>
                  <a:lnTo>
                    <a:pt x="585788" y="2972117"/>
                  </a:lnTo>
                  <a:lnTo>
                    <a:pt x="588646" y="2978785"/>
                  </a:lnTo>
                  <a:lnTo>
                    <a:pt x="592138" y="2984817"/>
                  </a:lnTo>
                  <a:lnTo>
                    <a:pt x="595948" y="2990850"/>
                  </a:lnTo>
                  <a:lnTo>
                    <a:pt x="600076" y="2996565"/>
                  </a:lnTo>
                  <a:lnTo>
                    <a:pt x="604521" y="3002280"/>
                  </a:lnTo>
                  <a:lnTo>
                    <a:pt x="608966" y="3007677"/>
                  </a:lnTo>
                  <a:lnTo>
                    <a:pt x="614046" y="3012757"/>
                  </a:lnTo>
                  <a:lnTo>
                    <a:pt x="618808" y="3017837"/>
                  </a:lnTo>
                  <a:lnTo>
                    <a:pt x="624206" y="3022282"/>
                  </a:lnTo>
                  <a:lnTo>
                    <a:pt x="629921" y="3026410"/>
                  </a:lnTo>
                  <a:lnTo>
                    <a:pt x="635636" y="3030220"/>
                  </a:lnTo>
                  <a:lnTo>
                    <a:pt x="641668" y="3034030"/>
                  </a:lnTo>
                  <a:lnTo>
                    <a:pt x="647701" y="3037522"/>
                  </a:lnTo>
                  <a:lnTo>
                    <a:pt x="654051" y="3040697"/>
                  </a:lnTo>
                  <a:lnTo>
                    <a:pt x="660718" y="3043237"/>
                  </a:lnTo>
                  <a:lnTo>
                    <a:pt x="667068" y="3046095"/>
                  </a:lnTo>
                  <a:lnTo>
                    <a:pt x="674053" y="3048000"/>
                  </a:lnTo>
                  <a:lnTo>
                    <a:pt x="681038" y="3049905"/>
                  </a:lnTo>
                  <a:lnTo>
                    <a:pt x="687706" y="3050857"/>
                  </a:lnTo>
                  <a:lnTo>
                    <a:pt x="695008" y="3052127"/>
                  </a:lnTo>
                  <a:lnTo>
                    <a:pt x="702311" y="3052445"/>
                  </a:lnTo>
                  <a:lnTo>
                    <a:pt x="709931" y="3052762"/>
                  </a:lnTo>
                  <a:lnTo>
                    <a:pt x="710883" y="3052445"/>
                  </a:lnTo>
                  <a:lnTo>
                    <a:pt x="711201" y="3052762"/>
                  </a:lnTo>
                  <a:lnTo>
                    <a:pt x="719456" y="3052445"/>
                  </a:lnTo>
                  <a:lnTo>
                    <a:pt x="727711" y="3051810"/>
                  </a:lnTo>
                  <a:lnTo>
                    <a:pt x="735648" y="3050540"/>
                  </a:lnTo>
                  <a:lnTo>
                    <a:pt x="743903" y="3048952"/>
                  </a:lnTo>
                  <a:lnTo>
                    <a:pt x="753111" y="3046730"/>
                  </a:lnTo>
                  <a:lnTo>
                    <a:pt x="761683" y="3044190"/>
                  </a:lnTo>
                  <a:lnTo>
                    <a:pt x="769303" y="3041015"/>
                  </a:lnTo>
                  <a:lnTo>
                    <a:pt x="776288" y="3037840"/>
                  </a:lnTo>
                  <a:lnTo>
                    <a:pt x="782638" y="3034665"/>
                  </a:lnTo>
                  <a:lnTo>
                    <a:pt x="788353" y="3031490"/>
                  </a:lnTo>
                  <a:lnTo>
                    <a:pt x="797878" y="3025457"/>
                  </a:lnTo>
                  <a:lnTo>
                    <a:pt x="809308" y="3018155"/>
                  </a:lnTo>
                  <a:lnTo>
                    <a:pt x="809943" y="3017837"/>
                  </a:lnTo>
                  <a:lnTo>
                    <a:pt x="811531" y="3022600"/>
                  </a:lnTo>
                  <a:lnTo>
                    <a:pt x="812483" y="3029267"/>
                  </a:lnTo>
                  <a:lnTo>
                    <a:pt x="813436" y="3035935"/>
                  </a:lnTo>
                  <a:lnTo>
                    <a:pt x="814071" y="3043872"/>
                  </a:lnTo>
                  <a:lnTo>
                    <a:pt x="814388" y="3052445"/>
                  </a:lnTo>
                  <a:lnTo>
                    <a:pt x="814388" y="3061970"/>
                  </a:lnTo>
                  <a:lnTo>
                    <a:pt x="814071" y="3080385"/>
                  </a:lnTo>
                  <a:lnTo>
                    <a:pt x="812801" y="3100705"/>
                  </a:lnTo>
                  <a:lnTo>
                    <a:pt x="811531" y="3121660"/>
                  </a:lnTo>
                  <a:lnTo>
                    <a:pt x="808991" y="3143885"/>
                  </a:lnTo>
                  <a:lnTo>
                    <a:pt x="806451" y="3166427"/>
                  </a:lnTo>
                  <a:lnTo>
                    <a:pt x="803593" y="3188652"/>
                  </a:lnTo>
                  <a:lnTo>
                    <a:pt x="800736" y="3210877"/>
                  </a:lnTo>
                  <a:lnTo>
                    <a:pt x="797561" y="3231832"/>
                  </a:lnTo>
                  <a:lnTo>
                    <a:pt x="791211" y="3270885"/>
                  </a:lnTo>
                  <a:lnTo>
                    <a:pt x="785813" y="3302000"/>
                  </a:lnTo>
                  <a:lnTo>
                    <a:pt x="784226" y="3309937"/>
                  </a:lnTo>
                  <a:lnTo>
                    <a:pt x="71120" y="3309937"/>
                  </a:lnTo>
                  <a:lnTo>
                    <a:pt x="63818" y="3309620"/>
                  </a:lnTo>
                  <a:lnTo>
                    <a:pt x="56515" y="3308350"/>
                  </a:lnTo>
                  <a:lnTo>
                    <a:pt x="50165" y="3306762"/>
                  </a:lnTo>
                  <a:lnTo>
                    <a:pt x="43498" y="3304222"/>
                  </a:lnTo>
                  <a:lnTo>
                    <a:pt x="37148" y="3301682"/>
                  </a:lnTo>
                  <a:lnTo>
                    <a:pt x="31433" y="3297555"/>
                  </a:lnTo>
                  <a:lnTo>
                    <a:pt x="26035" y="3293427"/>
                  </a:lnTo>
                  <a:lnTo>
                    <a:pt x="20638" y="3288982"/>
                  </a:lnTo>
                  <a:lnTo>
                    <a:pt x="16193" y="3283902"/>
                  </a:lnTo>
                  <a:lnTo>
                    <a:pt x="12383" y="3278505"/>
                  </a:lnTo>
                  <a:lnTo>
                    <a:pt x="8573" y="3272472"/>
                  </a:lnTo>
                  <a:lnTo>
                    <a:pt x="5398" y="3266440"/>
                  </a:lnTo>
                  <a:lnTo>
                    <a:pt x="3175" y="3259772"/>
                  </a:lnTo>
                  <a:lnTo>
                    <a:pt x="1588" y="3253105"/>
                  </a:lnTo>
                  <a:lnTo>
                    <a:pt x="318" y="3246120"/>
                  </a:lnTo>
                  <a:lnTo>
                    <a:pt x="0" y="3238817"/>
                  </a:lnTo>
                  <a:lnTo>
                    <a:pt x="0" y="2493645"/>
                  </a:lnTo>
                  <a:lnTo>
                    <a:pt x="31433" y="2499360"/>
                  </a:lnTo>
                  <a:lnTo>
                    <a:pt x="70485" y="2505392"/>
                  </a:lnTo>
                  <a:lnTo>
                    <a:pt x="91758" y="2508885"/>
                  </a:lnTo>
                  <a:lnTo>
                    <a:pt x="114300" y="2512060"/>
                  </a:lnTo>
                  <a:lnTo>
                    <a:pt x="137478" y="2515235"/>
                  </a:lnTo>
                  <a:lnTo>
                    <a:pt x="160655" y="2517775"/>
                  </a:lnTo>
                  <a:lnTo>
                    <a:pt x="183515" y="2519680"/>
                  </a:lnTo>
                  <a:lnTo>
                    <a:pt x="205740" y="2521585"/>
                  </a:lnTo>
                  <a:lnTo>
                    <a:pt x="227648" y="2522855"/>
                  </a:lnTo>
                  <a:lnTo>
                    <a:pt x="247968" y="2523172"/>
                  </a:lnTo>
                  <a:lnTo>
                    <a:pt x="261620" y="2522855"/>
                  </a:lnTo>
                  <a:lnTo>
                    <a:pt x="274955" y="2522220"/>
                  </a:lnTo>
                  <a:lnTo>
                    <a:pt x="287338" y="2520950"/>
                  </a:lnTo>
                  <a:lnTo>
                    <a:pt x="298768" y="2519045"/>
                  </a:lnTo>
                  <a:lnTo>
                    <a:pt x="304165" y="2517457"/>
                  </a:lnTo>
                  <a:lnTo>
                    <a:pt x="309563" y="2515552"/>
                  </a:lnTo>
                  <a:lnTo>
                    <a:pt x="314960" y="2513647"/>
                  </a:lnTo>
                  <a:lnTo>
                    <a:pt x="320040" y="2510790"/>
                  </a:lnTo>
                  <a:lnTo>
                    <a:pt x="325120" y="2507297"/>
                  </a:lnTo>
                  <a:lnTo>
                    <a:pt x="327978" y="2505075"/>
                  </a:lnTo>
                  <a:lnTo>
                    <a:pt x="330200" y="2502852"/>
                  </a:lnTo>
                  <a:lnTo>
                    <a:pt x="332423" y="2500312"/>
                  </a:lnTo>
                  <a:lnTo>
                    <a:pt x="334645" y="2497455"/>
                  </a:lnTo>
                  <a:lnTo>
                    <a:pt x="336550" y="2493962"/>
                  </a:lnTo>
                  <a:lnTo>
                    <a:pt x="338138" y="2490470"/>
                  </a:lnTo>
                  <a:lnTo>
                    <a:pt x="340043" y="2485390"/>
                  </a:lnTo>
                  <a:lnTo>
                    <a:pt x="341630" y="2479992"/>
                  </a:lnTo>
                  <a:lnTo>
                    <a:pt x="342265" y="2474277"/>
                  </a:lnTo>
                  <a:lnTo>
                    <a:pt x="342900" y="2468562"/>
                  </a:lnTo>
                  <a:lnTo>
                    <a:pt x="342900" y="2464752"/>
                  </a:lnTo>
                  <a:lnTo>
                    <a:pt x="342265" y="2461260"/>
                  </a:lnTo>
                  <a:lnTo>
                    <a:pt x="341630" y="2457767"/>
                  </a:lnTo>
                  <a:lnTo>
                    <a:pt x="340995" y="2454592"/>
                  </a:lnTo>
                  <a:lnTo>
                    <a:pt x="339090" y="2448560"/>
                  </a:lnTo>
                  <a:lnTo>
                    <a:pt x="336233" y="2443162"/>
                  </a:lnTo>
                  <a:lnTo>
                    <a:pt x="332423" y="2436812"/>
                  </a:lnTo>
                  <a:lnTo>
                    <a:pt x="328613" y="2430780"/>
                  </a:lnTo>
                  <a:lnTo>
                    <a:pt x="325120" y="2425065"/>
                  </a:lnTo>
                  <a:lnTo>
                    <a:pt x="321628" y="2419985"/>
                  </a:lnTo>
                  <a:lnTo>
                    <a:pt x="318770" y="2413635"/>
                  </a:lnTo>
                  <a:lnTo>
                    <a:pt x="315278" y="2406967"/>
                  </a:lnTo>
                  <a:lnTo>
                    <a:pt x="312420" y="2398712"/>
                  </a:lnTo>
                  <a:lnTo>
                    <a:pt x="309880" y="2389187"/>
                  </a:lnTo>
                  <a:lnTo>
                    <a:pt x="308610" y="2383790"/>
                  </a:lnTo>
                  <a:lnTo>
                    <a:pt x="307975" y="2378392"/>
                  </a:lnTo>
                  <a:lnTo>
                    <a:pt x="307658" y="2373630"/>
                  </a:lnTo>
                  <a:lnTo>
                    <a:pt x="307340" y="2368232"/>
                  </a:lnTo>
                  <a:lnTo>
                    <a:pt x="307658" y="2363470"/>
                  </a:lnTo>
                  <a:lnTo>
                    <a:pt x="307975" y="2359025"/>
                  </a:lnTo>
                  <a:lnTo>
                    <a:pt x="308293" y="2354580"/>
                  </a:lnTo>
                  <a:lnTo>
                    <a:pt x="309563" y="2350135"/>
                  </a:lnTo>
                  <a:lnTo>
                    <a:pt x="310198" y="2346007"/>
                  </a:lnTo>
                  <a:lnTo>
                    <a:pt x="311785" y="2341562"/>
                  </a:lnTo>
                  <a:lnTo>
                    <a:pt x="313373" y="2337752"/>
                  </a:lnTo>
                  <a:lnTo>
                    <a:pt x="314960" y="2333307"/>
                  </a:lnTo>
                  <a:lnTo>
                    <a:pt x="316865" y="2329497"/>
                  </a:lnTo>
                  <a:lnTo>
                    <a:pt x="319088" y="2325687"/>
                  </a:lnTo>
                  <a:lnTo>
                    <a:pt x="324168" y="2318385"/>
                  </a:lnTo>
                  <a:lnTo>
                    <a:pt x="329248" y="2311717"/>
                  </a:lnTo>
                  <a:lnTo>
                    <a:pt x="335915" y="2305050"/>
                  </a:lnTo>
                  <a:lnTo>
                    <a:pt x="343218" y="2299335"/>
                  </a:lnTo>
                  <a:lnTo>
                    <a:pt x="350838" y="2293937"/>
                  </a:lnTo>
                  <a:lnTo>
                    <a:pt x="359728" y="2289492"/>
                  </a:lnTo>
                  <a:lnTo>
                    <a:pt x="363855" y="2287270"/>
                  </a:lnTo>
                  <a:lnTo>
                    <a:pt x="368618" y="2285682"/>
                  </a:lnTo>
                  <a:lnTo>
                    <a:pt x="373380" y="2283777"/>
                  </a:lnTo>
                  <a:lnTo>
                    <a:pt x="378460" y="2282190"/>
                  </a:lnTo>
                  <a:lnTo>
                    <a:pt x="383223" y="2280920"/>
                  </a:lnTo>
                  <a:lnTo>
                    <a:pt x="388620" y="2279967"/>
                  </a:lnTo>
                  <a:lnTo>
                    <a:pt x="394018" y="2279015"/>
                  </a:lnTo>
                  <a:lnTo>
                    <a:pt x="399415" y="2278697"/>
                  </a:lnTo>
                  <a:lnTo>
                    <a:pt x="405130" y="2278380"/>
                  </a:lnTo>
                  <a:lnTo>
                    <a:pt x="410528" y="2278062"/>
                  </a:lnTo>
                  <a:close/>
                  <a:moveTo>
                    <a:pt x="71120" y="1655762"/>
                  </a:moveTo>
                  <a:lnTo>
                    <a:pt x="814705" y="1655762"/>
                  </a:lnTo>
                  <a:lnTo>
                    <a:pt x="808990" y="1687194"/>
                  </a:lnTo>
                  <a:lnTo>
                    <a:pt x="802958" y="1726247"/>
                  </a:lnTo>
                  <a:lnTo>
                    <a:pt x="796608" y="1770062"/>
                  </a:lnTo>
                  <a:lnTo>
                    <a:pt x="793433" y="1793557"/>
                  </a:lnTo>
                  <a:lnTo>
                    <a:pt x="790575" y="1816417"/>
                  </a:lnTo>
                  <a:lnTo>
                    <a:pt x="788353" y="1839277"/>
                  </a:lnTo>
                  <a:lnTo>
                    <a:pt x="786765" y="1861819"/>
                  </a:lnTo>
                  <a:lnTo>
                    <a:pt x="785813" y="1883409"/>
                  </a:lnTo>
                  <a:lnTo>
                    <a:pt x="785495" y="1903729"/>
                  </a:lnTo>
                  <a:lnTo>
                    <a:pt x="785495" y="1917699"/>
                  </a:lnTo>
                  <a:lnTo>
                    <a:pt x="786130" y="1930717"/>
                  </a:lnTo>
                  <a:lnTo>
                    <a:pt x="787718" y="1943099"/>
                  </a:lnTo>
                  <a:lnTo>
                    <a:pt x="788353" y="1948814"/>
                  </a:lnTo>
                  <a:lnTo>
                    <a:pt x="789623" y="1954529"/>
                  </a:lnTo>
                  <a:lnTo>
                    <a:pt x="791210" y="1960244"/>
                  </a:lnTo>
                  <a:lnTo>
                    <a:pt x="793115" y="1965642"/>
                  </a:lnTo>
                  <a:lnTo>
                    <a:pt x="795020" y="1970722"/>
                  </a:lnTo>
                  <a:lnTo>
                    <a:pt x="797560" y="1975802"/>
                  </a:lnTo>
                  <a:lnTo>
                    <a:pt x="801053" y="1981199"/>
                  </a:lnTo>
                  <a:lnTo>
                    <a:pt x="802958" y="1983739"/>
                  </a:lnTo>
                  <a:lnTo>
                    <a:pt x="805498" y="1986279"/>
                  </a:lnTo>
                  <a:lnTo>
                    <a:pt x="808038" y="1988502"/>
                  </a:lnTo>
                  <a:lnTo>
                    <a:pt x="810895" y="1990724"/>
                  </a:lnTo>
                  <a:lnTo>
                    <a:pt x="814388" y="1992629"/>
                  </a:lnTo>
                  <a:lnTo>
                    <a:pt x="817880" y="1994217"/>
                  </a:lnTo>
                  <a:lnTo>
                    <a:pt x="823278" y="1996122"/>
                  </a:lnTo>
                  <a:lnTo>
                    <a:pt x="828675" y="1997709"/>
                  </a:lnTo>
                  <a:lnTo>
                    <a:pt x="834390" y="1998662"/>
                  </a:lnTo>
                  <a:lnTo>
                    <a:pt x="840106" y="1998979"/>
                  </a:lnTo>
                  <a:lnTo>
                    <a:pt x="840423" y="1998662"/>
                  </a:lnTo>
                  <a:lnTo>
                    <a:pt x="841693" y="1998979"/>
                  </a:lnTo>
                  <a:lnTo>
                    <a:pt x="845185" y="1998662"/>
                  </a:lnTo>
                  <a:lnTo>
                    <a:pt x="848361" y="1998027"/>
                  </a:lnTo>
                  <a:lnTo>
                    <a:pt x="851853" y="1997709"/>
                  </a:lnTo>
                  <a:lnTo>
                    <a:pt x="855346" y="1997074"/>
                  </a:lnTo>
                  <a:lnTo>
                    <a:pt x="861061" y="1994534"/>
                  </a:lnTo>
                  <a:lnTo>
                    <a:pt x="866458" y="1992312"/>
                  </a:lnTo>
                  <a:lnTo>
                    <a:pt x="872808" y="1988502"/>
                  </a:lnTo>
                  <a:lnTo>
                    <a:pt x="879158" y="1984692"/>
                  </a:lnTo>
                  <a:lnTo>
                    <a:pt x="884556" y="1980882"/>
                  </a:lnTo>
                  <a:lnTo>
                    <a:pt x="889635" y="1977389"/>
                  </a:lnTo>
                  <a:lnTo>
                    <a:pt x="895986" y="1974532"/>
                  </a:lnTo>
                  <a:lnTo>
                    <a:pt x="902653" y="1971357"/>
                  </a:lnTo>
                  <a:lnTo>
                    <a:pt x="910908" y="1968182"/>
                  </a:lnTo>
                  <a:lnTo>
                    <a:pt x="920433" y="1965642"/>
                  </a:lnTo>
                  <a:lnTo>
                    <a:pt x="923608" y="1965324"/>
                  </a:lnTo>
                  <a:lnTo>
                    <a:pt x="931228" y="1964054"/>
                  </a:lnTo>
                  <a:lnTo>
                    <a:pt x="935038" y="1963419"/>
                  </a:lnTo>
                  <a:lnTo>
                    <a:pt x="938848" y="1963419"/>
                  </a:lnTo>
                  <a:lnTo>
                    <a:pt x="940753" y="1963419"/>
                  </a:lnTo>
                  <a:lnTo>
                    <a:pt x="945198" y="1963419"/>
                  </a:lnTo>
                  <a:lnTo>
                    <a:pt x="949961" y="1963737"/>
                  </a:lnTo>
                  <a:lnTo>
                    <a:pt x="954088" y="1964372"/>
                  </a:lnTo>
                  <a:lnTo>
                    <a:pt x="958533" y="1965324"/>
                  </a:lnTo>
                  <a:lnTo>
                    <a:pt x="962978" y="1966277"/>
                  </a:lnTo>
                  <a:lnTo>
                    <a:pt x="967106" y="1967547"/>
                  </a:lnTo>
                  <a:lnTo>
                    <a:pt x="971233" y="1969134"/>
                  </a:lnTo>
                  <a:lnTo>
                    <a:pt x="975043" y="1971039"/>
                  </a:lnTo>
                  <a:lnTo>
                    <a:pt x="978853" y="1972944"/>
                  </a:lnTo>
                  <a:lnTo>
                    <a:pt x="982663" y="1974849"/>
                  </a:lnTo>
                  <a:lnTo>
                    <a:pt x="989966" y="1979929"/>
                  </a:lnTo>
                  <a:lnTo>
                    <a:pt x="996951" y="1985644"/>
                  </a:lnTo>
                  <a:lnTo>
                    <a:pt x="1003301" y="1991994"/>
                  </a:lnTo>
                  <a:lnTo>
                    <a:pt x="1009016" y="1998979"/>
                  </a:lnTo>
                  <a:lnTo>
                    <a:pt x="1014413" y="2006917"/>
                  </a:lnTo>
                  <a:lnTo>
                    <a:pt x="1019176" y="2015489"/>
                  </a:lnTo>
                  <a:lnTo>
                    <a:pt x="1021081" y="2019934"/>
                  </a:lnTo>
                  <a:lnTo>
                    <a:pt x="1022986" y="2024379"/>
                  </a:lnTo>
                  <a:lnTo>
                    <a:pt x="1024891" y="2029142"/>
                  </a:lnTo>
                  <a:lnTo>
                    <a:pt x="1025843" y="2034222"/>
                  </a:lnTo>
                  <a:lnTo>
                    <a:pt x="1027431" y="2038984"/>
                  </a:lnTo>
                  <a:lnTo>
                    <a:pt x="1028383" y="2044382"/>
                  </a:lnTo>
                  <a:lnTo>
                    <a:pt x="1029336" y="2049779"/>
                  </a:lnTo>
                  <a:lnTo>
                    <a:pt x="1029653" y="2055177"/>
                  </a:lnTo>
                  <a:lnTo>
                    <a:pt x="1030288" y="2060892"/>
                  </a:lnTo>
                  <a:lnTo>
                    <a:pt x="1030288" y="2066289"/>
                  </a:lnTo>
                  <a:lnTo>
                    <a:pt x="1030288" y="2079307"/>
                  </a:lnTo>
                  <a:lnTo>
                    <a:pt x="1029018" y="2091372"/>
                  </a:lnTo>
                  <a:lnTo>
                    <a:pt x="1027431" y="2102802"/>
                  </a:lnTo>
                  <a:lnTo>
                    <a:pt x="1025208" y="2114549"/>
                  </a:lnTo>
                  <a:lnTo>
                    <a:pt x="1022668" y="2124709"/>
                  </a:lnTo>
                  <a:lnTo>
                    <a:pt x="1019176" y="2134234"/>
                  </a:lnTo>
                  <a:lnTo>
                    <a:pt x="1015366" y="2143442"/>
                  </a:lnTo>
                  <a:lnTo>
                    <a:pt x="1012826" y="2147252"/>
                  </a:lnTo>
                  <a:lnTo>
                    <a:pt x="1010603" y="2151062"/>
                  </a:lnTo>
                  <a:lnTo>
                    <a:pt x="1008381" y="2154872"/>
                  </a:lnTo>
                  <a:lnTo>
                    <a:pt x="1005841" y="2158364"/>
                  </a:lnTo>
                  <a:lnTo>
                    <a:pt x="1002983" y="2161539"/>
                  </a:lnTo>
                  <a:lnTo>
                    <a:pt x="1000443" y="2164079"/>
                  </a:lnTo>
                  <a:lnTo>
                    <a:pt x="997268" y="2166937"/>
                  </a:lnTo>
                  <a:lnTo>
                    <a:pt x="994093" y="2169477"/>
                  </a:lnTo>
                  <a:lnTo>
                    <a:pt x="990918" y="2171699"/>
                  </a:lnTo>
                  <a:lnTo>
                    <a:pt x="987426" y="2173604"/>
                  </a:lnTo>
                  <a:lnTo>
                    <a:pt x="983933" y="2175509"/>
                  </a:lnTo>
                  <a:lnTo>
                    <a:pt x="980441" y="2177097"/>
                  </a:lnTo>
                  <a:lnTo>
                    <a:pt x="976313" y="2178684"/>
                  </a:lnTo>
                  <a:lnTo>
                    <a:pt x="972186" y="2179954"/>
                  </a:lnTo>
                  <a:lnTo>
                    <a:pt x="967741" y="2180589"/>
                  </a:lnTo>
                  <a:lnTo>
                    <a:pt x="962978" y="2181224"/>
                  </a:lnTo>
                  <a:lnTo>
                    <a:pt x="957898" y="2181859"/>
                  </a:lnTo>
                  <a:lnTo>
                    <a:pt x="952500" y="2182177"/>
                  </a:lnTo>
                  <a:lnTo>
                    <a:pt x="947421" y="2182177"/>
                  </a:lnTo>
                  <a:lnTo>
                    <a:pt x="942341" y="2181859"/>
                  </a:lnTo>
                  <a:lnTo>
                    <a:pt x="930593" y="2179954"/>
                  </a:lnTo>
                  <a:lnTo>
                    <a:pt x="922338" y="2178367"/>
                  </a:lnTo>
                  <a:lnTo>
                    <a:pt x="914718" y="2176144"/>
                  </a:lnTo>
                  <a:lnTo>
                    <a:pt x="907733" y="2173604"/>
                  </a:lnTo>
                  <a:lnTo>
                    <a:pt x="901701" y="2171382"/>
                  </a:lnTo>
                  <a:lnTo>
                    <a:pt x="896303" y="2168842"/>
                  </a:lnTo>
                  <a:lnTo>
                    <a:pt x="890906" y="2165984"/>
                  </a:lnTo>
                  <a:lnTo>
                    <a:pt x="881381" y="2159952"/>
                  </a:lnTo>
                  <a:lnTo>
                    <a:pt x="872173" y="2153919"/>
                  </a:lnTo>
                  <a:lnTo>
                    <a:pt x="862331" y="2147569"/>
                  </a:lnTo>
                  <a:lnTo>
                    <a:pt x="856616" y="2145029"/>
                  </a:lnTo>
                  <a:lnTo>
                    <a:pt x="849948" y="2142489"/>
                  </a:lnTo>
                  <a:lnTo>
                    <a:pt x="846456" y="2141219"/>
                  </a:lnTo>
                  <a:lnTo>
                    <a:pt x="842646" y="2140584"/>
                  </a:lnTo>
                  <a:lnTo>
                    <a:pt x="838518" y="2139949"/>
                  </a:lnTo>
                  <a:lnTo>
                    <a:pt x="834708" y="2139632"/>
                  </a:lnTo>
                  <a:lnTo>
                    <a:pt x="834073" y="2139632"/>
                  </a:lnTo>
                  <a:lnTo>
                    <a:pt x="833120" y="2139632"/>
                  </a:lnTo>
                  <a:lnTo>
                    <a:pt x="828675" y="2139949"/>
                  </a:lnTo>
                  <a:lnTo>
                    <a:pt x="823913" y="2140584"/>
                  </a:lnTo>
                  <a:lnTo>
                    <a:pt x="819785" y="2141537"/>
                  </a:lnTo>
                  <a:lnTo>
                    <a:pt x="815340" y="2143124"/>
                  </a:lnTo>
                  <a:lnTo>
                    <a:pt x="812483" y="2144394"/>
                  </a:lnTo>
                  <a:lnTo>
                    <a:pt x="809943" y="2145664"/>
                  </a:lnTo>
                  <a:lnTo>
                    <a:pt x="808038" y="2147252"/>
                  </a:lnTo>
                  <a:lnTo>
                    <a:pt x="805498" y="2148839"/>
                  </a:lnTo>
                  <a:lnTo>
                    <a:pt x="802640" y="2152332"/>
                  </a:lnTo>
                  <a:lnTo>
                    <a:pt x="800418" y="2155189"/>
                  </a:lnTo>
                  <a:lnTo>
                    <a:pt x="797243" y="2160587"/>
                  </a:lnTo>
                  <a:lnTo>
                    <a:pt x="795338" y="2165667"/>
                  </a:lnTo>
                  <a:lnTo>
                    <a:pt x="793750" y="2170112"/>
                  </a:lnTo>
                  <a:lnTo>
                    <a:pt x="792480" y="2175192"/>
                  </a:lnTo>
                  <a:lnTo>
                    <a:pt x="791210" y="2183129"/>
                  </a:lnTo>
                  <a:lnTo>
                    <a:pt x="789940" y="2191384"/>
                  </a:lnTo>
                  <a:lnTo>
                    <a:pt x="788670" y="2200592"/>
                  </a:lnTo>
                  <a:lnTo>
                    <a:pt x="788353" y="2210117"/>
                  </a:lnTo>
                  <a:lnTo>
                    <a:pt x="787400" y="2230754"/>
                  </a:lnTo>
                  <a:lnTo>
                    <a:pt x="787400" y="2253614"/>
                  </a:lnTo>
                  <a:lnTo>
                    <a:pt x="787400" y="2279332"/>
                  </a:lnTo>
                  <a:lnTo>
                    <a:pt x="788035" y="2305685"/>
                  </a:lnTo>
                  <a:lnTo>
                    <a:pt x="789305" y="2332672"/>
                  </a:lnTo>
                  <a:lnTo>
                    <a:pt x="790575" y="2359660"/>
                  </a:lnTo>
                  <a:lnTo>
                    <a:pt x="791845" y="2386647"/>
                  </a:lnTo>
                  <a:lnTo>
                    <a:pt x="793750" y="2412682"/>
                  </a:lnTo>
                  <a:lnTo>
                    <a:pt x="795655" y="2437765"/>
                  </a:lnTo>
                  <a:lnTo>
                    <a:pt x="797878" y="2460307"/>
                  </a:lnTo>
                  <a:lnTo>
                    <a:pt x="768668" y="2462530"/>
                  </a:lnTo>
                  <a:lnTo>
                    <a:pt x="733108" y="2465070"/>
                  </a:lnTo>
                  <a:lnTo>
                    <a:pt x="700405" y="2466975"/>
                  </a:lnTo>
                  <a:lnTo>
                    <a:pt x="666750" y="2468562"/>
                  </a:lnTo>
                  <a:lnTo>
                    <a:pt x="633095" y="2469832"/>
                  </a:lnTo>
                  <a:lnTo>
                    <a:pt x="601028" y="2470150"/>
                  </a:lnTo>
                  <a:lnTo>
                    <a:pt x="586105" y="2470150"/>
                  </a:lnTo>
                  <a:lnTo>
                    <a:pt x="562610" y="2468880"/>
                  </a:lnTo>
                  <a:lnTo>
                    <a:pt x="552450" y="2468562"/>
                  </a:lnTo>
                  <a:lnTo>
                    <a:pt x="543560" y="2467927"/>
                  </a:lnTo>
                  <a:lnTo>
                    <a:pt x="538163" y="2466975"/>
                  </a:lnTo>
                  <a:lnTo>
                    <a:pt x="544513" y="2458402"/>
                  </a:lnTo>
                  <a:lnTo>
                    <a:pt x="551498" y="2446337"/>
                  </a:lnTo>
                  <a:lnTo>
                    <a:pt x="554673" y="2440940"/>
                  </a:lnTo>
                  <a:lnTo>
                    <a:pt x="558165" y="2434907"/>
                  </a:lnTo>
                  <a:lnTo>
                    <a:pt x="561340" y="2428557"/>
                  </a:lnTo>
                  <a:lnTo>
                    <a:pt x="563880" y="2421255"/>
                  </a:lnTo>
                  <a:lnTo>
                    <a:pt x="567055" y="2413635"/>
                  </a:lnTo>
                  <a:lnTo>
                    <a:pt x="569278" y="2405380"/>
                  </a:lnTo>
                  <a:lnTo>
                    <a:pt x="571500" y="2396807"/>
                  </a:lnTo>
                  <a:lnTo>
                    <a:pt x="573405" y="2387282"/>
                  </a:lnTo>
                  <a:lnTo>
                    <a:pt x="574993" y="2379027"/>
                  </a:lnTo>
                  <a:lnTo>
                    <a:pt x="575628" y="2371090"/>
                  </a:lnTo>
                  <a:lnTo>
                    <a:pt x="576580" y="2363470"/>
                  </a:lnTo>
                  <a:lnTo>
                    <a:pt x="576580" y="2355850"/>
                  </a:lnTo>
                  <a:lnTo>
                    <a:pt x="576263" y="2347277"/>
                  </a:lnTo>
                  <a:lnTo>
                    <a:pt x="575628" y="2339340"/>
                  </a:lnTo>
                  <a:lnTo>
                    <a:pt x="574040" y="2331402"/>
                  </a:lnTo>
                  <a:lnTo>
                    <a:pt x="572770" y="2323782"/>
                  </a:lnTo>
                  <a:lnTo>
                    <a:pt x="570865" y="2315845"/>
                  </a:lnTo>
                  <a:lnTo>
                    <a:pt x="568008" y="2308860"/>
                  </a:lnTo>
                  <a:lnTo>
                    <a:pt x="565468" y="2301875"/>
                  </a:lnTo>
                  <a:lnTo>
                    <a:pt x="561975" y="2295207"/>
                  </a:lnTo>
                  <a:lnTo>
                    <a:pt x="558800" y="2290762"/>
                  </a:lnTo>
                  <a:lnTo>
                    <a:pt x="555943" y="2286317"/>
                  </a:lnTo>
                  <a:lnTo>
                    <a:pt x="552768" y="2281555"/>
                  </a:lnTo>
                  <a:lnTo>
                    <a:pt x="549275" y="2277427"/>
                  </a:lnTo>
                  <a:lnTo>
                    <a:pt x="545783" y="2273617"/>
                  </a:lnTo>
                  <a:lnTo>
                    <a:pt x="541973" y="2269807"/>
                  </a:lnTo>
                  <a:lnTo>
                    <a:pt x="537845" y="2265997"/>
                  </a:lnTo>
                  <a:lnTo>
                    <a:pt x="534035" y="2262504"/>
                  </a:lnTo>
                  <a:lnTo>
                    <a:pt x="525145" y="2256472"/>
                  </a:lnTo>
                  <a:lnTo>
                    <a:pt x="516573" y="2250439"/>
                  </a:lnTo>
                  <a:lnTo>
                    <a:pt x="506730" y="2245677"/>
                  </a:lnTo>
                  <a:lnTo>
                    <a:pt x="496888" y="2241549"/>
                  </a:lnTo>
                  <a:lnTo>
                    <a:pt x="487045" y="2237739"/>
                  </a:lnTo>
                  <a:lnTo>
                    <a:pt x="476568" y="2234564"/>
                  </a:lnTo>
                  <a:lnTo>
                    <a:pt x="466090" y="2232342"/>
                  </a:lnTo>
                  <a:lnTo>
                    <a:pt x="455295" y="2230437"/>
                  </a:lnTo>
                  <a:lnTo>
                    <a:pt x="444183" y="2228849"/>
                  </a:lnTo>
                  <a:lnTo>
                    <a:pt x="433070" y="2227579"/>
                  </a:lnTo>
                  <a:lnTo>
                    <a:pt x="421958" y="2226944"/>
                  </a:lnTo>
                  <a:lnTo>
                    <a:pt x="410528" y="2226944"/>
                  </a:lnTo>
                  <a:lnTo>
                    <a:pt x="402908" y="2226944"/>
                  </a:lnTo>
                  <a:lnTo>
                    <a:pt x="395288" y="2227262"/>
                  </a:lnTo>
                  <a:lnTo>
                    <a:pt x="387033" y="2228532"/>
                  </a:lnTo>
                  <a:lnTo>
                    <a:pt x="379730" y="2229484"/>
                  </a:lnTo>
                  <a:lnTo>
                    <a:pt x="372110" y="2230754"/>
                  </a:lnTo>
                  <a:lnTo>
                    <a:pt x="364808" y="2232659"/>
                  </a:lnTo>
                  <a:lnTo>
                    <a:pt x="358140" y="2234882"/>
                  </a:lnTo>
                  <a:lnTo>
                    <a:pt x="351155" y="2237104"/>
                  </a:lnTo>
                  <a:lnTo>
                    <a:pt x="344170" y="2239962"/>
                  </a:lnTo>
                  <a:lnTo>
                    <a:pt x="337820" y="2242819"/>
                  </a:lnTo>
                  <a:lnTo>
                    <a:pt x="331153" y="2245994"/>
                  </a:lnTo>
                  <a:lnTo>
                    <a:pt x="324803" y="2249804"/>
                  </a:lnTo>
                  <a:lnTo>
                    <a:pt x="319088" y="2253614"/>
                  </a:lnTo>
                  <a:lnTo>
                    <a:pt x="313373" y="2257424"/>
                  </a:lnTo>
                  <a:lnTo>
                    <a:pt x="307658" y="2262187"/>
                  </a:lnTo>
                  <a:lnTo>
                    <a:pt x="302260" y="2266632"/>
                  </a:lnTo>
                  <a:lnTo>
                    <a:pt x="297180" y="2271394"/>
                  </a:lnTo>
                  <a:lnTo>
                    <a:pt x="292418" y="2276474"/>
                  </a:lnTo>
                  <a:lnTo>
                    <a:pt x="287655" y="2281872"/>
                  </a:lnTo>
                  <a:lnTo>
                    <a:pt x="283528" y="2287270"/>
                  </a:lnTo>
                  <a:lnTo>
                    <a:pt x="279400" y="2292985"/>
                  </a:lnTo>
                  <a:lnTo>
                    <a:pt x="275908" y="2299017"/>
                  </a:lnTo>
                  <a:lnTo>
                    <a:pt x="272415" y="2305367"/>
                  </a:lnTo>
                  <a:lnTo>
                    <a:pt x="269240" y="2311400"/>
                  </a:lnTo>
                  <a:lnTo>
                    <a:pt x="266383" y="2318067"/>
                  </a:lnTo>
                  <a:lnTo>
                    <a:pt x="263843" y="2324417"/>
                  </a:lnTo>
                  <a:lnTo>
                    <a:pt x="261938" y="2331402"/>
                  </a:lnTo>
                  <a:lnTo>
                    <a:pt x="260033" y="2338070"/>
                  </a:lnTo>
                  <a:lnTo>
                    <a:pt x="259080" y="2345372"/>
                  </a:lnTo>
                  <a:lnTo>
                    <a:pt x="257810" y="2352357"/>
                  </a:lnTo>
                  <a:lnTo>
                    <a:pt x="257493" y="2359660"/>
                  </a:lnTo>
                  <a:lnTo>
                    <a:pt x="257175" y="2367280"/>
                  </a:lnTo>
                  <a:lnTo>
                    <a:pt x="257493" y="2375217"/>
                  </a:lnTo>
                  <a:lnTo>
                    <a:pt x="258128" y="2383790"/>
                  </a:lnTo>
                  <a:lnTo>
                    <a:pt x="259398" y="2391727"/>
                  </a:lnTo>
                  <a:lnTo>
                    <a:pt x="260985" y="2400300"/>
                  </a:lnTo>
                  <a:lnTo>
                    <a:pt x="263208" y="2409190"/>
                  </a:lnTo>
                  <a:lnTo>
                    <a:pt x="265748" y="2417762"/>
                  </a:lnTo>
                  <a:lnTo>
                    <a:pt x="268923" y="2425382"/>
                  </a:lnTo>
                  <a:lnTo>
                    <a:pt x="272098" y="2432367"/>
                  </a:lnTo>
                  <a:lnTo>
                    <a:pt x="274955" y="2438717"/>
                  </a:lnTo>
                  <a:lnTo>
                    <a:pt x="278448" y="2444432"/>
                  </a:lnTo>
                  <a:lnTo>
                    <a:pt x="284163" y="2453957"/>
                  </a:lnTo>
                  <a:lnTo>
                    <a:pt x="289243" y="2460942"/>
                  </a:lnTo>
                  <a:lnTo>
                    <a:pt x="291783" y="2465705"/>
                  </a:lnTo>
                  <a:lnTo>
                    <a:pt x="292418" y="2466975"/>
                  </a:lnTo>
                  <a:lnTo>
                    <a:pt x="287655" y="2468562"/>
                  </a:lnTo>
                  <a:lnTo>
                    <a:pt x="280670" y="2469832"/>
                  </a:lnTo>
                  <a:lnTo>
                    <a:pt x="274003" y="2470467"/>
                  </a:lnTo>
                  <a:lnTo>
                    <a:pt x="265748" y="2471420"/>
                  </a:lnTo>
                  <a:lnTo>
                    <a:pt x="257493" y="2471737"/>
                  </a:lnTo>
                  <a:lnTo>
                    <a:pt x="247968" y="2471737"/>
                  </a:lnTo>
                  <a:lnTo>
                    <a:pt x="229553" y="2471420"/>
                  </a:lnTo>
                  <a:lnTo>
                    <a:pt x="209233" y="2470150"/>
                  </a:lnTo>
                  <a:lnTo>
                    <a:pt x="187960" y="2468562"/>
                  </a:lnTo>
                  <a:lnTo>
                    <a:pt x="166053" y="2466340"/>
                  </a:lnTo>
                  <a:lnTo>
                    <a:pt x="143510" y="2464117"/>
                  </a:lnTo>
                  <a:lnTo>
                    <a:pt x="120968" y="2460942"/>
                  </a:lnTo>
                  <a:lnTo>
                    <a:pt x="99060" y="2457767"/>
                  </a:lnTo>
                  <a:lnTo>
                    <a:pt x="77788" y="2454910"/>
                  </a:lnTo>
                  <a:lnTo>
                    <a:pt x="39053" y="2448242"/>
                  </a:lnTo>
                  <a:lnTo>
                    <a:pt x="7938" y="2442845"/>
                  </a:lnTo>
                  <a:lnTo>
                    <a:pt x="0" y="2441575"/>
                  </a:lnTo>
                  <a:lnTo>
                    <a:pt x="0" y="1726882"/>
                  </a:lnTo>
                  <a:lnTo>
                    <a:pt x="318" y="1719579"/>
                  </a:lnTo>
                  <a:lnTo>
                    <a:pt x="1588" y="1712912"/>
                  </a:lnTo>
                  <a:lnTo>
                    <a:pt x="3175" y="1705927"/>
                  </a:lnTo>
                  <a:lnTo>
                    <a:pt x="5398" y="1699259"/>
                  </a:lnTo>
                  <a:lnTo>
                    <a:pt x="8573" y="1693227"/>
                  </a:lnTo>
                  <a:lnTo>
                    <a:pt x="12383" y="1687194"/>
                  </a:lnTo>
                  <a:lnTo>
                    <a:pt x="16193" y="1681797"/>
                  </a:lnTo>
                  <a:lnTo>
                    <a:pt x="20638" y="1676717"/>
                  </a:lnTo>
                  <a:lnTo>
                    <a:pt x="26035" y="1672272"/>
                  </a:lnTo>
                  <a:lnTo>
                    <a:pt x="31433" y="1668144"/>
                  </a:lnTo>
                  <a:lnTo>
                    <a:pt x="37148" y="1664652"/>
                  </a:lnTo>
                  <a:lnTo>
                    <a:pt x="43498" y="1661477"/>
                  </a:lnTo>
                  <a:lnTo>
                    <a:pt x="50165" y="1658937"/>
                  </a:lnTo>
                  <a:lnTo>
                    <a:pt x="56515" y="1657349"/>
                  </a:lnTo>
                  <a:lnTo>
                    <a:pt x="63818" y="1656079"/>
                  </a:lnTo>
                  <a:lnTo>
                    <a:pt x="71120" y="1655762"/>
                  </a:lnTo>
                  <a:close/>
                  <a:moveTo>
                    <a:pt x="1433951" y="1406525"/>
                  </a:moveTo>
                  <a:lnTo>
                    <a:pt x="1422849" y="1416679"/>
                  </a:lnTo>
                  <a:lnTo>
                    <a:pt x="1412064" y="1427150"/>
                  </a:lnTo>
                  <a:lnTo>
                    <a:pt x="1401279" y="1438256"/>
                  </a:lnTo>
                  <a:lnTo>
                    <a:pt x="1396521" y="1444602"/>
                  </a:lnTo>
                  <a:lnTo>
                    <a:pt x="1391446" y="1450631"/>
                  </a:lnTo>
                  <a:lnTo>
                    <a:pt x="1383199" y="1461737"/>
                  </a:lnTo>
                  <a:lnTo>
                    <a:pt x="1375269" y="1472525"/>
                  </a:lnTo>
                  <a:lnTo>
                    <a:pt x="1368607" y="1483631"/>
                  </a:lnTo>
                  <a:lnTo>
                    <a:pt x="1361946" y="1494419"/>
                  </a:lnTo>
                  <a:lnTo>
                    <a:pt x="1356237" y="1505525"/>
                  </a:lnTo>
                  <a:lnTo>
                    <a:pt x="1350844" y="1516314"/>
                  </a:lnTo>
                  <a:lnTo>
                    <a:pt x="1346086" y="1527420"/>
                  </a:lnTo>
                  <a:lnTo>
                    <a:pt x="1341645" y="1538208"/>
                  </a:lnTo>
                  <a:lnTo>
                    <a:pt x="1337839" y="1549314"/>
                  </a:lnTo>
                  <a:lnTo>
                    <a:pt x="1334667" y="1559785"/>
                  </a:lnTo>
                  <a:lnTo>
                    <a:pt x="1331812" y="1570574"/>
                  </a:lnTo>
                  <a:lnTo>
                    <a:pt x="1329591" y="1581362"/>
                  </a:lnTo>
                  <a:lnTo>
                    <a:pt x="1328005" y="1592151"/>
                  </a:lnTo>
                  <a:lnTo>
                    <a:pt x="1326419" y="1602622"/>
                  </a:lnTo>
                  <a:lnTo>
                    <a:pt x="1325785" y="1613093"/>
                  </a:lnTo>
                  <a:lnTo>
                    <a:pt x="1325468" y="1623247"/>
                  </a:lnTo>
                  <a:lnTo>
                    <a:pt x="1325468" y="1633718"/>
                  </a:lnTo>
                  <a:lnTo>
                    <a:pt x="1325785" y="1643555"/>
                  </a:lnTo>
                  <a:lnTo>
                    <a:pt x="1326419" y="1653709"/>
                  </a:lnTo>
                  <a:lnTo>
                    <a:pt x="1327688" y="1663228"/>
                  </a:lnTo>
                  <a:lnTo>
                    <a:pt x="1329274" y="1673064"/>
                  </a:lnTo>
                  <a:lnTo>
                    <a:pt x="1331495" y="1682266"/>
                  </a:lnTo>
                  <a:lnTo>
                    <a:pt x="1333715" y="1691468"/>
                  </a:lnTo>
                  <a:lnTo>
                    <a:pt x="1336570" y="1700670"/>
                  </a:lnTo>
                  <a:lnTo>
                    <a:pt x="1339425" y="1709555"/>
                  </a:lnTo>
                  <a:lnTo>
                    <a:pt x="1342914" y="1717805"/>
                  </a:lnTo>
                  <a:lnTo>
                    <a:pt x="1346403" y="1726372"/>
                  </a:lnTo>
                  <a:lnTo>
                    <a:pt x="1350527" y="1734622"/>
                  </a:lnTo>
                  <a:lnTo>
                    <a:pt x="1354650" y="1742238"/>
                  </a:lnTo>
                  <a:lnTo>
                    <a:pt x="1359409" y="1749853"/>
                  </a:lnTo>
                  <a:lnTo>
                    <a:pt x="1364484" y="1757151"/>
                  </a:lnTo>
                  <a:lnTo>
                    <a:pt x="1369242" y="1764449"/>
                  </a:lnTo>
                  <a:lnTo>
                    <a:pt x="1374634" y="1771113"/>
                  </a:lnTo>
                  <a:lnTo>
                    <a:pt x="1380344" y="1777459"/>
                  </a:lnTo>
                  <a:lnTo>
                    <a:pt x="1386054" y="1783488"/>
                  </a:lnTo>
                  <a:lnTo>
                    <a:pt x="1392080" y="1789834"/>
                  </a:lnTo>
                  <a:lnTo>
                    <a:pt x="1398425" y="1794911"/>
                  </a:lnTo>
                  <a:lnTo>
                    <a:pt x="1404769" y="1799988"/>
                  </a:lnTo>
                  <a:lnTo>
                    <a:pt x="1411430" y="1805065"/>
                  </a:lnTo>
                  <a:lnTo>
                    <a:pt x="1418091" y="1809190"/>
                  </a:lnTo>
                  <a:lnTo>
                    <a:pt x="1425070" y="1813315"/>
                  </a:lnTo>
                  <a:lnTo>
                    <a:pt x="1432365" y="1816805"/>
                  </a:lnTo>
                  <a:lnTo>
                    <a:pt x="1439661" y="1820296"/>
                  </a:lnTo>
                  <a:lnTo>
                    <a:pt x="1446957" y="1822834"/>
                  </a:lnTo>
                  <a:lnTo>
                    <a:pt x="1454570" y="1825690"/>
                  </a:lnTo>
                  <a:lnTo>
                    <a:pt x="1462182" y="1827594"/>
                  </a:lnTo>
                  <a:lnTo>
                    <a:pt x="1469795" y="1829180"/>
                  </a:lnTo>
                  <a:lnTo>
                    <a:pt x="1477725" y="1830132"/>
                  </a:lnTo>
                  <a:lnTo>
                    <a:pt x="1485338" y="1830450"/>
                  </a:lnTo>
                  <a:lnTo>
                    <a:pt x="1493586" y="1831084"/>
                  </a:lnTo>
                  <a:lnTo>
                    <a:pt x="1501516" y="1830450"/>
                  </a:lnTo>
                  <a:lnTo>
                    <a:pt x="1509446" y="1829498"/>
                  </a:lnTo>
                  <a:lnTo>
                    <a:pt x="1517693" y="1828228"/>
                  </a:lnTo>
                  <a:lnTo>
                    <a:pt x="1525623" y="1826325"/>
                  </a:lnTo>
                  <a:lnTo>
                    <a:pt x="1533553" y="1824104"/>
                  </a:lnTo>
                  <a:lnTo>
                    <a:pt x="1541800" y="1820930"/>
                  </a:lnTo>
                  <a:lnTo>
                    <a:pt x="1549730" y="1817440"/>
                  </a:lnTo>
                  <a:lnTo>
                    <a:pt x="1557661" y="1813632"/>
                  </a:lnTo>
                  <a:lnTo>
                    <a:pt x="1565591" y="1809190"/>
                  </a:lnTo>
                  <a:lnTo>
                    <a:pt x="1573838" y="1803796"/>
                  </a:lnTo>
                  <a:lnTo>
                    <a:pt x="1581768" y="1798084"/>
                  </a:lnTo>
                  <a:lnTo>
                    <a:pt x="1589381" y="1791738"/>
                  </a:lnTo>
                  <a:lnTo>
                    <a:pt x="1596994" y="1784757"/>
                  </a:lnTo>
                  <a:lnTo>
                    <a:pt x="1604607" y="1777142"/>
                  </a:lnTo>
                  <a:lnTo>
                    <a:pt x="1643305" y="1736843"/>
                  </a:lnTo>
                  <a:lnTo>
                    <a:pt x="1676929" y="1702257"/>
                  </a:lnTo>
                  <a:lnTo>
                    <a:pt x="1706429" y="1672430"/>
                  </a:lnTo>
                  <a:lnTo>
                    <a:pt x="1732757" y="1646093"/>
                  </a:lnTo>
                  <a:lnTo>
                    <a:pt x="1901826" y="2103652"/>
                  </a:lnTo>
                  <a:lnTo>
                    <a:pt x="1870423" y="2109364"/>
                  </a:lnTo>
                  <a:lnTo>
                    <a:pt x="1831724" y="2116662"/>
                  </a:lnTo>
                  <a:lnTo>
                    <a:pt x="1810472" y="2121104"/>
                  </a:lnTo>
                  <a:lnTo>
                    <a:pt x="1788267" y="2125864"/>
                  </a:lnTo>
                  <a:lnTo>
                    <a:pt x="1765111" y="2130941"/>
                  </a:lnTo>
                  <a:lnTo>
                    <a:pt x="1742590" y="2136335"/>
                  </a:lnTo>
                  <a:lnTo>
                    <a:pt x="1720386" y="2142681"/>
                  </a:lnTo>
                  <a:lnTo>
                    <a:pt x="1698816" y="2148710"/>
                  </a:lnTo>
                  <a:lnTo>
                    <a:pt x="1678198" y="2154739"/>
                  </a:lnTo>
                  <a:lnTo>
                    <a:pt x="1658848" y="2161720"/>
                  </a:lnTo>
                  <a:lnTo>
                    <a:pt x="1646160" y="2166480"/>
                  </a:lnTo>
                  <a:lnTo>
                    <a:pt x="1634107" y="2171556"/>
                  </a:lnTo>
                  <a:lnTo>
                    <a:pt x="1623004" y="2177268"/>
                  </a:lnTo>
                  <a:lnTo>
                    <a:pt x="1617612" y="2180124"/>
                  </a:lnTo>
                  <a:lnTo>
                    <a:pt x="1613171" y="2182980"/>
                  </a:lnTo>
                  <a:lnTo>
                    <a:pt x="1608096" y="2186470"/>
                  </a:lnTo>
                  <a:lnTo>
                    <a:pt x="1603972" y="2189960"/>
                  </a:lnTo>
                  <a:lnTo>
                    <a:pt x="1599849" y="2193768"/>
                  </a:lnTo>
                  <a:lnTo>
                    <a:pt x="1595408" y="2197893"/>
                  </a:lnTo>
                  <a:lnTo>
                    <a:pt x="1592236" y="2202970"/>
                  </a:lnTo>
                  <a:lnTo>
                    <a:pt x="1590333" y="2206143"/>
                  </a:lnTo>
                  <a:lnTo>
                    <a:pt x="1588746" y="2208999"/>
                  </a:lnTo>
                  <a:lnTo>
                    <a:pt x="1587478" y="2212489"/>
                  </a:lnTo>
                  <a:lnTo>
                    <a:pt x="1586526" y="2215980"/>
                  </a:lnTo>
                  <a:lnTo>
                    <a:pt x="1585892" y="2219470"/>
                  </a:lnTo>
                  <a:lnTo>
                    <a:pt x="1585574" y="2223595"/>
                  </a:lnTo>
                  <a:lnTo>
                    <a:pt x="1585574" y="2228989"/>
                  </a:lnTo>
                  <a:lnTo>
                    <a:pt x="1585892" y="2234701"/>
                  </a:lnTo>
                  <a:lnTo>
                    <a:pt x="1587160" y="2240413"/>
                  </a:lnTo>
                  <a:lnTo>
                    <a:pt x="1589064" y="2245807"/>
                  </a:lnTo>
                  <a:lnTo>
                    <a:pt x="1590333" y="2249297"/>
                  </a:lnTo>
                  <a:lnTo>
                    <a:pt x="1591601" y="2252153"/>
                  </a:lnTo>
                  <a:lnTo>
                    <a:pt x="1593505" y="2255326"/>
                  </a:lnTo>
                  <a:lnTo>
                    <a:pt x="1595408" y="2257864"/>
                  </a:lnTo>
                  <a:lnTo>
                    <a:pt x="1599531" y="2262941"/>
                  </a:lnTo>
                  <a:lnTo>
                    <a:pt x="1603655" y="2266749"/>
                  </a:lnTo>
                  <a:lnTo>
                    <a:pt x="1609682" y="2272143"/>
                  </a:lnTo>
                  <a:lnTo>
                    <a:pt x="1615074" y="2276268"/>
                  </a:lnTo>
                  <a:lnTo>
                    <a:pt x="1620467" y="2280076"/>
                  </a:lnTo>
                  <a:lnTo>
                    <a:pt x="1625859" y="2283884"/>
                  </a:lnTo>
                  <a:lnTo>
                    <a:pt x="1630617" y="2288644"/>
                  </a:lnTo>
                  <a:lnTo>
                    <a:pt x="1636010" y="2294038"/>
                  </a:lnTo>
                  <a:lnTo>
                    <a:pt x="1641402" y="2300384"/>
                  </a:lnTo>
                  <a:lnTo>
                    <a:pt x="1647112" y="2308317"/>
                  </a:lnTo>
                  <a:lnTo>
                    <a:pt x="1650284" y="2313077"/>
                  </a:lnTo>
                  <a:lnTo>
                    <a:pt x="1652822" y="2318153"/>
                  </a:lnTo>
                  <a:lnTo>
                    <a:pt x="1654725" y="2322596"/>
                  </a:lnTo>
                  <a:lnTo>
                    <a:pt x="1656628" y="2327673"/>
                  </a:lnTo>
                  <a:lnTo>
                    <a:pt x="1658214" y="2331798"/>
                  </a:lnTo>
                  <a:lnTo>
                    <a:pt x="1659800" y="2336240"/>
                  </a:lnTo>
                  <a:lnTo>
                    <a:pt x="1660434" y="2340682"/>
                  </a:lnTo>
                  <a:lnTo>
                    <a:pt x="1661386" y="2345125"/>
                  </a:lnTo>
                  <a:lnTo>
                    <a:pt x="1661703" y="2349250"/>
                  </a:lnTo>
                  <a:lnTo>
                    <a:pt x="1662020" y="2354009"/>
                  </a:lnTo>
                  <a:lnTo>
                    <a:pt x="1662020" y="2358134"/>
                  </a:lnTo>
                  <a:lnTo>
                    <a:pt x="1661703" y="2362577"/>
                  </a:lnTo>
                  <a:lnTo>
                    <a:pt x="1661386" y="2367019"/>
                  </a:lnTo>
                  <a:lnTo>
                    <a:pt x="1660752" y="2371461"/>
                  </a:lnTo>
                  <a:lnTo>
                    <a:pt x="1658531" y="2380029"/>
                  </a:lnTo>
                  <a:lnTo>
                    <a:pt x="1655676" y="2388279"/>
                  </a:lnTo>
                  <a:lnTo>
                    <a:pt x="1652187" y="2396211"/>
                  </a:lnTo>
                  <a:lnTo>
                    <a:pt x="1647112" y="2404461"/>
                  </a:lnTo>
                  <a:lnTo>
                    <a:pt x="1641719" y="2412077"/>
                  </a:lnTo>
                  <a:lnTo>
                    <a:pt x="1635375" y="2419375"/>
                  </a:lnTo>
                  <a:lnTo>
                    <a:pt x="1631886" y="2422865"/>
                  </a:lnTo>
                  <a:lnTo>
                    <a:pt x="1628080" y="2426038"/>
                  </a:lnTo>
                  <a:lnTo>
                    <a:pt x="1624273" y="2429529"/>
                  </a:lnTo>
                  <a:lnTo>
                    <a:pt x="1620150" y="2432702"/>
                  </a:lnTo>
                  <a:lnTo>
                    <a:pt x="1615709" y="2435240"/>
                  </a:lnTo>
                  <a:lnTo>
                    <a:pt x="1611268" y="2438414"/>
                  </a:lnTo>
                  <a:lnTo>
                    <a:pt x="1606510" y="2440635"/>
                  </a:lnTo>
                  <a:lnTo>
                    <a:pt x="1601752" y="2443490"/>
                  </a:lnTo>
                  <a:lnTo>
                    <a:pt x="1596677" y="2445712"/>
                  </a:lnTo>
                  <a:lnTo>
                    <a:pt x="1591284" y="2447615"/>
                  </a:lnTo>
                  <a:lnTo>
                    <a:pt x="1579548" y="2451741"/>
                  </a:lnTo>
                  <a:lnTo>
                    <a:pt x="1567811" y="2455231"/>
                  </a:lnTo>
                  <a:lnTo>
                    <a:pt x="1556075" y="2457452"/>
                  </a:lnTo>
                  <a:lnTo>
                    <a:pt x="1544655" y="2459356"/>
                  </a:lnTo>
                  <a:lnTo>
                    <a:pt x="1533870" y="2460625"/>
                  </a:lnTo>
                  <a:lnTo>
                    <a:pt x="1523720" y="2460625"/>
                  </a:lnTo>
                  <a:lnTo>
                    <a:pt x="1514204" y="2460308"/>
                  </a:lnTo>
                  <a:lnTo>
                    <a:pt x="1509446" y="2459356"/>
                  </a:lnTo>
                  <a:lnTo>
                    <a:pt x="1505005" y="2458721"/>
                  </a:lnTo>
                  <a:lnTo>
                    <a:pt x="1500881" y="2457452"/>
                  </a:lnTo>
                  <a:lnTo>
                    <a:pt x="1496440" y="2456500"/>
                  </a:lnTo>
                  <a:lnTo>
                    <a:pt x="1492634" y="2454914"/>
                  </a:lnTo>
                  <a:lnTo>
                    <a:pt x="1489462" y="2453327"/>
                  </a:lnTo>
                  <a:lnTo>
                    <a:pt x="1485338" y="2451423"/>
                  </a:lnTo>
                  <a:lnTo>
                    <a:pt x="1482166" y="2449519"/>
                  </a:lnTo>
                  <a:lnTo>
                    <a:pt x="1478994" y="2447298"/>
                  </a:lnTo>
                  <a:lnTo>
                    <a:pt x="1475822" y="2444442"/>
                  </a:lnTo>
                  <a:lnTo>
                    <a:pt x="1472967" y="2441904"/>
                  </a:lnTo>
                  <a:lnTo>
                    <a:pt x="1470112" y="2438731"/>
                  </a:lnTo>
                  <a:lnTo>
                    <a:pt x="1467575" y="2435875"/>
                  </a:lnTo>
                  <a:lnTo>
                    <a:pt x="1464720" y="2432067"/>
                  </a:lnTo>
                  <a:lnTo>
                    <a:pt x="1462182" y="2427942"/>
                  </a:lnTo>
                  <a:lnTo>
                    <a:pt x="1459962" y="2423817"/>
                  </a:lnTo>
                  <a:lnTo>
                    <a:pt x="1457742" y="2419058"/>
                  </a:lnTo>
                  <a:lnTo>
                    <a:pt x="1455521" y="2413981"/>
                  </a:lnTo>
                  <a:lnTo>
                    <a:pt x="1454252" y="2408904"/>
                  </a:lnTo>
                  <a:lnTo>
                    <a:pt x="1452666" y="2403510"/>
                  </a:lnTo>
                  <a:lnTo>
                    <a:pt x="1451080" y="2398433"/>
                  </a:lnTo>
                  <a:lnTo>
                    <a:pt x="1449811" y="2392086"/>
                  </a:lnTo>
                  <a:lnTo>
                    <a:pt x="1448860" y="2383836"/>
                  </a:lnTo>
                  <a:lnTo>
                    <a:pt x="1447908" y="2376221"/>
                  </a:lnTo>
                  <a:lnTo>
                    <a:pt x="1447591" y="2368923"/>
                  </a:lnTo>
                  <a:lnTo>
                    <a:pt x="1447908" y="2362259"/>
                  </a:lnTo>
                  <a:lnTo>
                    <a:pt x="1448543" y="2355913"/>
                  </a:lnTo>
                  <a:lnTo>
                    <a:pt x="1449494" y="2350202"/>
                  </a:lnTo>
                  <a:lnTo>
                    <a:pt x="1451397" y="2339413"/>
                  </a:lnTo>
                  <a:lnTo>
                    <a:pt x="1454252" y="2328307"/>
                  </a:lnTo>
                  <a:lnTo>
                    <a:pt x="1456473" y="2317202"/>
                  </a:lnTo>
                  <a:lnTo>
                    <a:pt x="1457107" y="2310855"/>
                  </a:lnTo>
                  <a:lnTo>
                    <a:pt x="1457742" y="2303875"/>
                  </a:lnTo>
                  <a:lnTo>
                    <a:pt x="1457107" y="2300067"/>
                  </a:lnTo>
                  <a:lnTo>
                    <a:pt x="1456473" y="2296259"/>
                  </a:lnTo>
                  <a:lnTo>
                    <a:pt x="1455521" y="2292134"/>
                  </a:lnTo>
                  <a:lnTo>
                    <a:pt x="1454570" y="2288326"/>
                  </a:lnTo>
                  <a:lnTo>
                    <a:pt x="1454570" y="2287692"/>
                  </a:lnTo>
                  <a:lnTo>
                    <a:pt x="1452666" y="2283884"/>
                  </a:lnTo>
                  <a:lnTo>
                    <a:pt x="1450446" y="2279759"/>
                  </a:lnTo>
                  <a:lnTo>
                    <a:pt x="1447908" y="2275951"/>
                  </a:lnTo>
                  <a:lnTo>
                    <a:pt x="1445371" y="2272461"/>
                  </a:lnTo>
                  <a:lnTo>
                    <a:pt x="1442833" y="2270240"/>
                  </a:lnTo>
                  <a:lnTo>
                    <a:pt x="1440295" y="2268336"/>
                  </a:lnTo>
                  <a:lnTo>
                    <a:pt x="1437758" y="2266432"/>
                  </a:lnTo>
                  <a:lnTo>
                    <a:pt x="1435537" y="2265163"/>
                  </a:lnTo>
                  <a:lnTo>
                    <a:pt x="1431096" y="2263259"/>
                  </a:lnTo>
                  <a:lnTo>
                    <a:pt x="1426973" y="2262624"/>
                  </a:lnTo>
                  <a:lnTo>
                    <a:pt x="1423801" y="2262307"/>
                  </a:lnTo>
                  <a:lnTo>
                    <a:pt x="1420629" y="2262307"/>
                  </a:lnTo>
                  <a:lnTo>
                    <a:pt x="1415871" y="2261672"/>
                  </a:lnTo>
                  <a:lnTo>
                    <a:pt x="1413968" y="2261672"/>
                  </a:lnTo>
                  <a:lnTo>
                    <a:pt x="1406355" y="2262624"/>
                  </a:lnTo>
                  <a:lnTo>
                    <a:pt x="1398425" y="2263576"/>
                  </a:lnTo>
                  <a:lnTo>
                    <a:pt x="1389860" y="2265480"/>
                  </a:lnTo>
                  <a:lnTo>
                    <a:pt x="1381296" y="2268018"/>
                  </a:lnTo>
                  <a:lnTo>
                    <a:pt x="1371462" y="2270874"/>
                  </a:lnTo>
                  <a:lnTo>
                    <a:pt x="1347989" y="2278490"/>
                  </a:lnTo>
                  <a:lnTo>
                    <a:pt x="1322296" y="2287375"/>
                  </a:lnTo>
                  <a:lnTo>
                    <a:pt x="1299774" y="2296259"/>
                  </a:lnTo>
                  <a:lnTo>
                    <a:pt x="1275984" y="2305461"/>
                  </a:lnTo>
                  <a:lnTo>
                    <a:pt x="1252194" y="2315298"/>
                  </a:lnTo>
                  <a:lnTo>
                    <a:pt x="1228404" y="2325134"/>
                  </a:lnTo>
                  <a:lnTo>
                    <a:pt x="1204931" y="2335605"/>
                  </a:lnTo>
                  <a:lnTo>
                    <a:pt x="1182726" y="2345759"/>
                  </a:lnTo>
                  <a:lnTo>
                    <a:pt x="1161791" y="2355596"/>
                  </a:lnTo>
                  <a:lnTo>
                    <a:pt x="1142442" y="2365115"/>
                  </a:lnTo>
                  <a:lnTo>
                    <a:pt x="1129753" y="2337509"/>
                  </a:lnTo>
                  <a:lnTo>
                    <a:pt x="1114528" y="2304192"/>
                  </a:lnTo>
                  <a:lnTo>
                    <a:pt x="1101839" y="2275951"/>
                  </a:lnTo>
                  <a:lnTo>
                    <a:pt x="1092958" y="2255009"/>
                  </a:lnTo>
                  <a:lnTo>
                    <a:pt x="1084711" y="2233749"/>
                  </a:lnTo>
                  <a:lnTo>
                    <a:pt x="1076463" y="2213124"/>
                  </a:lnTo>
                  <a:lnTo>
                    <a:pt x="1068850" y="2193768"/>
                  </a:lnTo>
                  <a:lnTo>
                    <a:pt x="1062506" y="2175047"/>
                  </a:lnTo>
                  <a:lnTo>
                    <a:pt x="1056797" y="2157912"/>
                  </a:lnTo>
                  <a:lnTo>
                    <a:pt x="1051721" y="2142681"/>
                  </a:lnTo>
                  <a:lnTo>
                    <a:pt x="1048232" y="2129037"/>
                  </a:lnTo>
                  <a:lnTo>
                    <a:pt x="1046963" y="2123643"/>
                  </a:lnTo>
                  <a:lnTo>
                    <a:pt x="1056797" y="2126181"/>
                  </a:lnTo>
                  <a:lnTo>
                    <a:pt x="1069168" y="2128720"/>
                  </a:lnTo>
                  <a:lnTo>
                    <a:pt x="1075512" y="2129989"/>
                  </a:lnTo>
                  <a:lnTo>
                    <a:pt x="1082173" y="2130624"/>
                  </a:lnTo>
                  <a:lnTo>
                    <a:pt x="1089469" y="2131576"/>
                  </a:lnTo>
                  <a:lnTo>
                    <a:pt x="1097081" y="2131893"/>
                  </a:lnTo>
                  <a:lnTo>
                    <a:pt x="1105329" y="2131893"/>
                  </a:lnTo>
                  <a:lnTo>
                    <a:pt x="1113893" y="2130941"/>
                  </a:lnTo>
                  <a:lnTo>
                    <a:pt x="1122775" y="2130306"/>
                  </a:lnTo>
                  <a:lnTo>
                    <a:pt x="1132291" y="2128720"/>
                  </a:lnTo>
                  <a:lnTo>
                    <a:pt x="1140221" y="2127133"/>
                  </a:lnTo>
                  <a:lnTo>
                    <a:pt x="1148151" y="2125229"/>
                  </a:lnTo>
                  <a:lnTo>
                    <a:pt x="1155764" y="2123008"/>
                  </a:lnTo>
                  <a:lnTo>
                    <a:pt x="1163060" y="2120787"/>
                  </a:lnTo>
                  <a:lnTo>
                    <a:pt x="1163377" y="2120470"/>
                  </a:lnTo>
                  <a:lnTo>
                    <a:pt x="1164011" y="2119835"/>
                  </a:lnTo>
                  <a:lnTo>
                    <a:pt x="1171624" y="2116979"/>
                  </a:lnTo>
                  <a:lnTo>
                    <a:pt x="1179237" y="2113489"/>
                  </a:lnTo>
                  <a:lnTo>
                    <a:pt x="1186216" y="2109681"/>
                  </a:lnTo>
                  <a:lnTo>
                    <a:pt x="1193194" y="2105556"/>
                  </a:lnTo>
                  <a:lnTo>
                    <a:pt x="1199221" y="2101114"/>
                  </a:lnTo>
                  <a:lnTo>
                    <a:pt x="1204931" y="2096354"/>
                  </a:lnTo>
                  <a:lnTo>
                    <a:pt x="1210640" y="2090960"/>
                  </a:lnTo>
                  <a:lnTo>
                    <a:pt x="1215715" y="2085566"/>
                  </a:lnTo>
                  <a:lnTo>
                    <a:pt x="1219205" y="2081441"/>
                  </a:lnTo>
                  <a:lnTo>
                    <a:pt x="1222060" y="2076681"/>
                  </a:lnTo>
                  <a:lnTo>
                    <a:pt x="1225232" y="2072239"/>
                  </a:lnTo>
                  <a:lnTo>
                    <a:pt x="1228404" y="2067479"/>
                  </a:lnTo>
                  <a:lnTo>
                    <a:pt x="1230624" y="2063037"/>
                  </a:lnTo>
                  <a:lnTo>
                    <a:pt x="1232844" y="2057960"/>
                  </a:lnTo>
                  <a:lnTo>
                    <a:pt x="1234748" y="2053200"/>
                  </a:lnTo>
                  <a:lnTo>
                    <a:pt x="1236651" y="2048123"/>
                  </a:lnTo>
                  <a:lnTo>
                    <a:pt x="1239823" y="2037652"/>
                  </a:lnTo>
                  <a:lnTo>
                    <a:pt x="1242043" y="2027498"/>
                  </a:lnTo>
                  <a:lnTo>
                    <a:pt x="1243312" y="2016710"/>
                  </a:lnTo>
                  <a:lnTo>
                    <a:pt x="1243947" y="2005921"/>
                  </a:lnTo>
                  <a:lnTo>
                    <a:pt x="1243629" y="1995450"/>
                  </a:lnTo>
                  <a:lnTo>
                    <a:pt x="1243312" y="1984662"/>
                  </a:lnTo>
                  <a:lnTo>
                    <a:pt x="1241726" y="1973873"/>
                  </a:lnTo>
                  <a:lnTo>
                    <a:pt x="1239823" y="1963085"/>
                  </a:lnTo>
                  <a:lnTo>
                    <a:pt x="1237602" y="1952296"/>
                  </a:lnTo>
                  <a:lnTo>
                    <a:pt x="1234748" y="1941508"/>
                  </a:lnTo>
                  <a:lnTo>
                    <a:pt x="1231258" y="1930719"/>
                  </a:lnTo>
                  <a:lnTo>
                    <a:pt x="1227452" y="1919931"/>
                  </a:lnTo>
                  <a:lnTo>
                    <a:pt x="1224914" y="1912632"/>
                  </a:lnTo>
                  <a:lnTo>
                    <a:pt x="1221742" y="1905652"/>
                  </a:lnTo>
                  <a:lnTo>
                    <a:pt x="1218253" y="1898671"/>
                  </a:lnTo>
                  <a:lnTo>
                    <a:pt x="1214447" y="1892007"/>
                  </a:lnTo>
                  <a:lnTo>
                    <a:pt x="1210640" y="1885661"/>
                  </a:lnTo>
                  <a:lnTo>
                    <a:pt x="1206517" y="1879632"/>
                  </a:lnTo>
                  <a:lnTo>
                    <a:pt x="1201759" y="1873286"/>
                  </a:lnTo>
                  <a:lnTo>
                    <a:pt x="1197318" y="1868209"/>
                  </a:lnTo>
                  <a:lnTo>
                    <a:pt x="1192242" y="1862180"/>
                  </a:lnTo>
                  <a:lnTo>
                    <a:pt x="1187484" y="1857421"/>
                  </a:lnTo>
                  <a:lnTo>
                    <a:pt x="1182092" y="1852344"/>
                  </a:lnTo>
                  <a:lnTo>
                    <a:pt x="1176699" y="1847902"/>
                  </a:lnTo>
                  <a:lnTo>
                    <a:pt x="1170990" y="1843459"/>
                  </a:lnTo>
                  <a:lnTo>
                    <a:pt x="1164963" y="1839334"/>
                  </a:lnTo>
                  <a:lnTo>
                    <a:pt x="1159253" y="1835526"/>
                  </a:lnTo>
                  <a:lnTo>
                    <a:pt x="1152909" y="1832036"/>
                  </a:lnTo>
                  <a:lnTo>
                    <a:pt x="1146565" y="1829180"/>
                  </a:lnTo>
                  <a:lnTo>
                    <a:pt x="1139904" y="1826325"/>
                  </a:lnTo>
                  <a:lnTo>
                    <a:pt x="1133560" y="1823786"/>
                  </a:lnTo>
                  <a:lnTo>
                    <a:pt x="1126899" y="1821882"/>
                  </a:lnTo>
                  <a:lnTo>
                    <a:pt x="1120237" y="1819978"/>
                  </a:lnTo>
                  <a:lnTo>
                    <a:pt x="1113259" y="1818392"/>
                  </a:lnTo>
                  <a:lnTo>
                    <a:pt x="1106280" y="1817440"/>
                  </a:lnTo>
                  <a:lnTo>
                    <a:pt x="1099619" y="1816805"/>
                  </a:lnTo>
                  <a:lnTo>
                    <a:pt x="1092323" y="1816488"/>
                  </a:lnTo>
                  <a:lnTo>
                    <a:pt x="1085345" y="1816488"/>
                  </a:lnTo>
                  <a:lnTo>
                    <a:pt x="1078049" y="1816805"/>
                  </a:lnTo>
                  <a:lnTo>
                    <a:pt x="1071071" y="1817440"/>
                  </a:lnTo>
                  <a:lnTo>
                    <a:pt x="1064092" y="1818709"/>
                  </a:lnTo>
                  <a:lnTo>
                    <a:pt x="1057114" y="1820296"/>
                  </a:lnTo>
                  <a:lnTo>
                    <a:pt x="1049818" y="1822517"/>
                  </a:lnTo>
                  <a:lnTo>
                    <a:pt x="1042840" y="1824738"/>
                  </a:lnTo>
                  <a:lnTo>
                    <a:pt x="1042205" y="1824738"/>
                  </a:lnTo>
                  <a:lnTo>
                    <a:pt x="1041254" y="1825373"/>
                  </a:lnTo>
                  <a:lnTo>
                    <a:pt x="1034275" y="1828228"/>
                  </a:lnTo>
                  <a:lnTo>
                    <a:pt x="1026345" y="1831719"/>
                  </a:lnTo>
                  <a:lnTo>
                    <a:pt x="1019367" y="1835526"/>
                  </a:lnTo>
                  <a:lnTo>
                    <a:pt x="1012388" y="1840286"/>
                  </a:lnTo>
                  <a:lnTo>
                    <a:pt x="1004458" y="1845363"/>
                  </a:lnTo>
                  <a:lnTo>
                    <a:pt x="997480" y="1850757"/>
                  </a:lnTo>
                  <a:lnTo>
                    <a:pt x="991453" y="1856152"/>
                  </a:lnTo>
                  <a:lnTo>
                    <a:pt x="985743" y="1861546"/>
                  </a:lnTo>
                  <a:lnTo>
                    <a:pt x="980985" y="1866940"/>
                  </a:lnTo>
                  <a:lnTo>
                    <a:pt x="976544" y="1872017"/>
                  </a:lnTo>
                  <a:lnTo>
                    <a:pt x="969566" y="1880584"/>
                  </a:lnTo>
                  <a:lnTo>
                    <a:pt x="964490" y="1887565"/>
                  </a:lnTo>
                  <a:lnTo>
                    <a:pt x="961636" y="1891690"/>
                  </a:lnTo>
                  <a:lnTo>
                    <a:pt x="961001" y="1892007"/>
                  </a:lnTo>
                  <a:lnTo>
                    <a:pt x="958146" y="1888200"/>
                  </a:lnTo>
                  <a:lnTo>
                    <a:pt x="954974" y="1882488"/>
                  </a:lnTo>
                  <a:lnTo>
                    <a:pt x="951485" y="1876459"/>
                  </a:lnTo>
                  <a:lnTo>
                    <a:pt x="948631" y="1869161"/>
                  </a:lnTo>
                  <a:lnTo>
                    <a:pt x="945141" y="1861229"/>
                  </a:lnTo>
                  <a:lnTo>
                    <a:pt x="941652" y="1852344"/>
                  </a:lnTo>
                  <a:lnTo>
                    <a:pt x="935625" y="1834892"/>
                  </a:lnTo>
                  <a:lnTo>
                    <a:pt x="929915" y="1815536"/>
                  </a:lnTo>
                  <a:lnTo>
                    <a:pt x="924206" y="1794911"/>
                  </a:lnTo>
                  <a:lnTo>
                    <a:pt x="918179" y="1773651"/>
                  </a:lnTo>
                  <a:lnTo>
                    <a:pt x="913104" y="1751757"/>
                  </a:lnTo>
                  <a:lnTo>
                    <a:pt x="908028" y="1729545"/>
                  </a:lnTo>
                  <a:lnTo>
                    <a:pt x="902953" y="1707968"/>
                  </a:lnTo>
                  <a:lnTo>
                    <a:pt x="898830" y="1686709"/>
                  </a:lnTo>
                  <a:lnTo>
                    <a:pt x="891217" y="1648632"/>
                  </a:lnTo>
                  <a:lnTo>
                    <a:pt x="885824" y="1617218"/>
                  </a:lnTo>
                  <a:lnTo>
                    <a:pt x="884238" y="1609285"/>
                  </a:lnTo>
                  <a:lnTo>
                    <a:pt x="1433951" y="1406525"/>
                  </a:lnTo>
                  <a:close/>
                  <a:moveTo>
                    <a:pt x="2109553" y="457200"/>
                  </a:moveTo>
                  <a:lnTo>
                    <a:pt x="2506663" y="808102"/>
                  </a:lnTo>
                  <a:lnTo>
                    <a:pt x="2501584" y="816034"/>
                  </a:lnTo>
                  <a:lnTo>
                    <a:pt x="2495553" y="825234"/>
                  </a:lnTo>
                  <a:lnTo>
                    <a:pt x="2487935" y="836022"/>
                  </a:lnTo>
                  <a:lnTo>
                    <a:pt x="2479046" y="847443"/>
                  </a:lnTo>
                  <a:lnTo>
                    <a:pt x="2459048" y="872825"/>
                  </a:lnTo>
                  <a:lnTo>
                    <a:pt x="2437463" y="899158"/>
                  </a:lnTo>
                  <a:lnTo>
                    <a:pt x="2416194" y="925492"/>
                  </a:lnTo>
                  <a:lnTo>
                    <a:pt x="2397148" y="948970"/>
                  </a:lnTo>
                  <a:lnTo>
                    <a:pt x="2388895" y="959757"/>
                  </a:lnTo>
                  <a:lnTo>
                    <a:pt x="2381912" y="969275"/>
                  </a:lnTo>
                  <a:lnTo>
                    <a:pt x="2376515" y="977524"/>
                  </a:lnTo>
                  <a:lnTo>
                    <a:pt x="2372706" y="983870"/>
                  </a:lnTo>
                  <a:lnTo>
                    <a:pt x="2362231" y="1002589"/>
                  </a:lnTo>
                  <a:lnTo>
                    <a:pt x="2352073" y="1021308"/>
                  </a:lnTo>
                  <a:lnTo>
                    <a:pt x="2341597" y="1039392"/>
                  </a:lnTo>
                  <a:lnTo>
                    <a:pt x="2331440" y="1056525"/>
                  </a:lnTo>
                  <a:lnTo>
                    <a:pt x="2320964" y="1073658"/>
                  </a:lnTo>
                  <a:lnTo>
                    <a:pt x="2310489" y="1090156"/>
                  </a:lnTo>
                  <a:lnTo>
                    <a:pt x="2300014" y="1106336"/>
                  </a:lnTo>
                  <a:lnTo>
                    <a:pt x="2289221" y="1121883"/>
                  </a:lnTo>
                  <a:lnTo>
                    <a:pt x="2278745" y="1136794"/>
                  </a:lnTo>
                  <a:lnTo>
                    <a:pt x="2267953" y="1151706"/>
                  </a:lnTo>
                  <a:lnTo>
                    <a:pt x="2257160" y="1165983"/>
                  </a:lnTo>
                  <a:lnTo>
                    <a:pt x="2246050" y="1179626"/>
                  </a:lnTo>
                  <a:lnTo>
                    <a:pt x="2235257" y="1192951"/>
                  </a:lnTo>
                  <a:lnTo>
                    <a:pt x="2224147" y="1205960"/>
                  </a:lnTo>
                  <a:lnTo>
                    <a:pt x="2213354" y="1218650"/>
                  </a:lnTo>
                  <a:lnTo>
                    <a:pt x="2202244" y="1230707"/>
                  </a:lnTo>
                  <a:lnTo>
                    <a:pt x="2190499" y="1242446"/>
                  </a:lnTo>
                  <a:lnTo>
                    <a:pt x="2179389" y="1253867"/>
                  </a:lnTo>
                  <a:lnTo>
                    <a:pt x="2167961" y="1264972"/>
                  </a:lnTo>
                  <a:lnTo>
                    <a:pt x="2156533" y="1275442"/>
                  </a:lnTo>
                  <a:lnTo>
                    <a:pt x="2145106" y="1285912"/>
                  </a:lnTo>
                  <a:lnTo>
                    <a:pt x="2133678" y="1295747"/>
                  </a:lnTo>
                  <a:lnTo>
                    <a:pt x="2121933" y="1305265"/>
                  </a:lnTo>
                  <a:lnTo>
                    <a:pt x="2109870" y="1314466"/>
                  </a:lnTo>
                  <a:lnTo>
                    <a:pt x="2098125" y="1323350"/>
                  </a:lnTo>
                  <a:lnTo>
                    <a:pt x="2086063" y="1332233"/>
                  </a:lnTo>
                  <a:lnTo>
                    <a:pt x="2074000" y="1340165"/>
                  </a:lnTo>
                  <a:lnTo>
                    <a:pt x="2062255" y="1348097"/>
                  </a:lnTo>
                  <a:lnTo>
                    <a:pt x="2049875" y="1355712"/>
                  </a:lnTo>
                  <a:lnTo>
                    <a:pt x="2037495" y="1363009"/>
                  </a:lnTo>
                  <a:lnTo>
                    <a:pt x="2025116" y="1370306"/>
                  </a:lnTo>
                  <a:lnTo>
                    <a:pt x="2012418" y="1377286"/>
                  </a:lnTo>
                  <a:lnTo>
                    <a:pt x="1991785" y="1388390"/>
                  </a:lnTo>
                  <a:lnTo>
                    <a:pt x="1971152" y="1400129"/>
                  </a:lnTo>
                  <a:lnTo>
                    <a:pt x="1951153" y="1411868"/>
                  </a:lnTo>
                  <a:lnTo>
                    <a:pt x="1931472" y="1424559"/>
                  </a:lnTo>
                  <a:lnTo>
                    <a:pt x="1911474" y="1436933"/>
                  </a:lnTo>
                  <a:lnTo>
                    <a:pt x="1892428" y="1449941"/>
                  </a:lnTo>
                  <a:lnTo>
                    <a:pt x="1873699" y="1462949"/>
                  </a:lnTo>
                  <a:lnTo>
                    <a:pt x="1854971" y="1476274"/>
                  </a:lnTo>
                  <a:lnTo>
                    <a:pt x="1836560" y="1489600"/>
                  </a:lnTo>
                  <a:lnTo>
                    <a:pt x="1818466" y="1502925"/>
                  </a:lnTo>
                  <a:lnTo>
                    <a:pt x="1801324" y="1516885"/>
                  </a:lnTo>
                  <a:lnTo>
                    <a:pt x="1784183" y="1530211"/>
                  </a:lnTo>
                  <a:lnTo>
                    <a:pt x="1767359" y="1543853"/>
                  </a:lnTo>
                  <a:lnTo>
                    <a:pt x="1750852" y="1557496"/>
                  </a:lnTo>
                  <a:lnTo>
                    <a:pt x="1719109" y="1585099"/>
                  </a:lnTo>
                  <a:lnTo>
                    <a:pt x="1688953" y="1612384"/>
                  </a:lnTo>
                  <a:lnTo>
                    <a:pt x="1660066" y="1638717"/>
                  </a:lnTo>
                  <a:lnTo>
                    <a:pt x="1633402" y="1664734"/>
                  </a:lnTo>
                  <a:lnTo>
                    <a:pt x="1608642" y="1689481"/>
                  </a:lnTo>
                  <a:lnTo>
                    <a:pt x="1585152" y="1713276"/>
                  </a:lnTo>
                  <a:lnTo>
                    <a:pt x="1563884" y="1735485"/>
                  </a:lnTo>
                  <a:lnTo>
                    <a:pt x="1527061" y="1774827"/>
                  </a:lnTo>
                  <a:lnTo>
                    <a:pt x="1518490" y="1775461"/>
                  </a:lnTo>
                  <a:lnTo>
                    <a:pt x="1510555" y="1776413"/>
                  </a:lnTo>
                  <a:lnTo>
                    <a:pt x="1502619" y="1776413"/>
                  </a:lnTo>
                  <a:lnTo>
                    <a:pt x="1495318" y="1776413"/>
                  </a:lnTo>
                  <a:lnTo>
                    <a:pt x="1488017" y="1775778"/>
                  </a:lnTo>
                  <a:lnTo>
                    <a:pt x="1480716" y="1774827"/>
                  </a:lnTo>
                  <a:lnTo>
                    <a:pt x="1474050" y="1773557"/>
                  </a:lnTo>
                  <a:lnTo>
                    <a:pt x="1467384" y="1771971"/>
                  </a:lnTo>
                  <a:lnTo>
                    <a:pt x="1461352" y="1770068"/>
                  </a:lnTo>
                  <a:lnTo>
                    <a:pt x="1455004" y="1767847"/>
                  </a:lnTo>
                  <a:lnTo>
                    <a:pt x="1449290" y="1765626"/>
                  </a:lnTo>
                  <a:lnTo>
                    <a:pt x="1443576" y="1762453"/>
                  </a:lnTo>
                  <a:lnTo>
                    <a:pt x="1438180" y="1759598"/>
                  </a:lnTo>
                  <a:lnTo>
                    <a:pt x="1433418" y="1756425"/>
                  </a:lnTo>
                  <a:lnTo>
                    <a:pt x="1428339" y="1752618"/>
                  </a:lnTo>
                  <a:lnTo>
                    <a:pt x="1423895" y="1748810"/>
                  </a:lnTo>
                  <a:lnTo>
                    <a:pt x="1419134" y="1744686"/>
                  </a:lnTo>
                  <a:lnTo>
                    <a:pt x="1415007" y="1740244"/>
                  </a:lnTo>
                  <a:lnTo>
                    <a:pt x="1411198" y="1735802"/>
                  </a:lnTo>
                  <a:lnTo>
                    <a:pt x="1407389" y="1731043"/>
                  </a:lnTo>
                  <a:lnTo>
                    <a:pt x="1403897" y="1726284"/>
                  </a:lnTo>
                  <a:lnTo>
                    <a:pt x="1400405" y="1720891"/>
                  </a:lnTo>
                  <a:lnTo>
                    <a:pt x="1397548" y="1715497"/>
                  </a:lnTo>
                  <a:lnTo>
                    <a:pt x="1394691" y="1710103"/>
                  </a:lnTo>
                  <a:lnTo>
                    <a:pt x="1392152" y="1704392"/>
                  </a:lnTo>
                  <a:lnTo>
                    <a:pt x="1389295" y="1698682"/>
                  </a:lnTo>
                  <a:lnTo>
                    <a:pt x="1387390" y="1692971"/>
                  </a:lnTo>
                  <a:lnTo>
                    <a:pt x="1385168" y="1686943"/>
                  </a:lnTo>
                  <a:lnTo>
                    <a:pt x="1381676" y="1674569"/>
                  </a:lnTo>
                  <a:lnTo>
                    <a:pt x="1379454" y="1661561"/>
                  </a:lnTo>
                  <a:lnTo>
                    <a:pt x="1377550" y="1648553"/>
                  </a:lnTo>
                  <a:lnTo>
                    <a:pt x="1376597" y="1635227"/>
                  </a:lnTo>
                  <a:lnTo>
                    <a:pt x="1376280" y="1621902"/>
                  </a:lnTo>
                  <a:lnTo>
                    <a:pt x="1377232" y="1608577"/>
                  </a:lnTo>
                  <a:lnTo>
                    <a:pt x="1378185" y="1595251"/>
                  </a:lnTo>
                  <a:lnTo>
                    <a:pt x="1380724" y="1581609"/>
                  </a:lnTo>
                  <a:lnTo>
                    <a:pt x="1383264" y="1568600"/>
                  </a:lnTo>
                  <a:lnTo>
                    <a:pt x="1386755" y="1555592"/>
                  </a:lnTo>
                  <a:lnTo>
                    <a:pt x="1390882" y="1543219"/>
                  </a:lnTo>
                  <a:lnTo>
                    <a:pt x="1395961" y="1531162"/>
                  </a:lnTo>
                  <a:lnTo>
                    <a:pt x="1401675" y="1519741"/>
                  </a:lnTo>
                  <a:lnTo>
                    <a:pt x="1407706" y="1508953"/>
                  </a:lnTo>
                  <a:lnTo>
                    <a:pt x="1411198" y="1503877"/>
                  </a:lnTo>
                  <a:lnTo>
                    <a:pt x="1414690" y="1498801"/>
                  </a:lnTo>
                  <a:lnTo>
                    <a:pt x="1418499" y="1494042"/>
                  </a:lnTo>
                  <a:lnTo>
                    <a:pt x="1422308" y="1489600"/>
                  </a:lnTo>
                  <a:lnTo>
                    <a:pt x="1426117" y="1485158"/>
                  </a:lnTo>
                  <a:lnTo>
                    <a:pt x="1430244" y="1480716"/>
                  </a:lnTo>
                  <a:lnTo>
                    <a:pt x="1434370" y="1476909"/>
                  </a:lnTo>
                  <a:lnTo>
                    <a:pt x="1439132" y="1473419"/>
                  </a:lnTo>
                  <a:lnTo>
                    <a:pt x="1469606" y="1446451"/>
                  </a:lnTo>
                  <a:lnTo>
                    <a:pt x="1501032" y="1418214"/>
                  </a:lnTo>
                  <a:lnTo>
                    <a:pt x="1532775" y="1389025"/>
                  </a:lnTo>
                  <a:lnTo>
                    <a:pt x="1563884" y="1360153"/>
                  </a:lnTo>
                  <a:lnTo>
                    <a:pt x="1593088" y="1331599"/>
                  </a:lnTo>
                  <a:lnTo>
                    <a:pt x="1619752" y="1305265"/>
                  </a:lnTo>
                  <a:lnTo>
                    <a:pt x="1631814" y="1292892"/>
                  </a:lnTo>
                  <a:lnTo>
                    <a:pt x="1642925" y="1280836"/>
                  </a:lnTo>
                  <a:lnTo>
                    <a:pt x="1652765" y="1270048"/>
                  </a:lnTo>
                  <a:lnTo>
                    <a:pt x="1661653" y="1259896"/>
                  </a:lnTo>
                  <a:lnTo>
                    <a:pt x="1663875" y="1249426"/>
                  </a:lnTo>
                  <a:lnTo>
                    <a:pt x="1666415" y="1238956"/>
                  </a:lnTo>
                  <a:lnTo>
                    <a:pt x="1668319" y="1228169"/>
                  </a:lnTo>
                  <a:lnTo>
                    <a:pt x="1669272" y="1217064"/>
                  </a:lnTo>
                  <a:lnTo>
                    <a:pt x="1670224" y="1206277"/>
                  </a:lnTo>
                  <a:lnTo>
                    <a:pt x="1670224" y="1195172"/>
                  </a:lnTo>
                  <a:lnTo>
                    <a:pt x="1669589" y="1184068"/>
                  </a:lnTo>
                  <a:lnTo>
                    <a:pt x="1668637" y="1172963"/>
                  </a:lnTo>
                  <a:lnTo>
                    <a:pt x="1666732" y="1162176"/>
                  </a:lnTo>
                  <a:lnTo>
                    <a:pt x="1663875" y="1151072"/>
                  </a:lnTo>
                  <a:lnTo>
                    <a:pt x="1660384" y="1139967"/>
                  </a:lnTo>
                  <a:lnTo>
                    <a:pt x="1655939" y="1128863"/>
                  </a:lnTo>
                  <a:lnTo>
                    <a:pt x="1653717" y="1123469"/>
                  </a:lnTo>
                  <a:lnTo>
                    <a:pt x="1650543" y="1118076"/>
                  </a:lnTo>
                  <a:lnTo>
                    <a:pt x="1647686" y="1112365"/>
                  </a:lnTo>
                  <a:lnTo>
                    <a:pt x="1644512" y="1106971"/>
                  </a:lnTo>
                  <a:lnTo>
                    <a:pt x="1640703" y="1101577"/>
                  </a:lnTo>
                  <a:lnTo>
                    <a:pt x="1636893" y="1096184"/>
                  </a:lnTo>
                  <a:lnTo>
                    <a:pt x="1632767" y="1091425"/>
                  </a:lnTo>
                  <a:lnTo>
                    <a:pt x="1631959" y="1090444"/>
                  </a:lnTo>
                  <a:lnTo>
                    <a:pt x="1631814" y="1090156"/>
                  </a:lnTo>
                  <a:lnTo>
                    <a:pt x="1628323" y="1086031"/>
                  </a:lnTo>
                  <a:lnTo>
                    <a:pt x="1631959" y="1090444"/>
                  </a:lnTo>
                  <a:lnTo>
                    <a:pt x="1633719" y="1093963"/>
                  </a:lnTo>
                  <a:lnTo>
                    <a:pt x="1634989" y="1097453"/>
                  </a:lnTo>
                  <a:lnTo>
                    <a:pt x="1635306" y="1099039"/>
                  </a:lnTo>
                  <a:lnTo>
                    <a:pt x="1635306" y="1100626"/>
                  </a:lnTo>
                  <a:lnTo>
                    <a:pt x="1634989" y="1101577"/>
                  </a:lnTo>
                  <a:lnTo>
                    <a:pt x="1634671" y="1103164"/>
                  </a:lnTo>
                  <a:lnTo>
                    <a:pt x="1633719" y="1104433"/>
                  </a:lnTo>
                  <a:lnTo>
                    <a:pt x="1633084" y="1105067"/>
                  </a:lnTo>
                  <a:lnTo>
                    <a:pt x="1630227" y="1106971"/>
                  </a:lnTo>
                  <a:lnTo>
                    <a:pt x="1627370" y="1108557"/>
                  </a:lnTo>
                  <a:lnTo>
                    <a:pt x="1623561" y="1109192"/>
                  </a:lnTo>
                  <a:lnTo>
                    <a:pt x="1618800" y="1110144"/>
                  </a:lnTo>
                  <a:lnTo>
                    <a:pt x="1613403" y="1110461"/>
                  </a:lnTo>
                  <a:lnTo>
                    <a:pt x="1607690" y="1110461"/>
                  </a:lnTo>
                  <a:lnTo>
                    <a:pt x="1601341" y="1110461"/>
                  </a:lnTo>
                  <a:lnTo>
                    <a:pt x="1594675" y="1109509"/>
                  </a:lnTo>
                  <a:lnTo>
                    <a:pt x="1579755" y="1108240"/>
                  </a:lnTo>
                  <a:lnTo>
                    <a:pt x="1563884" y="1105067"/>
                  </a:lnTo>
                  <a:lnTo>
                    <a:pt x="1546425" y="1101577"/>
                  </a:lnTo>
                  <a:lnTo>
                    <a:pt x="1528966" y="1097770"/>
                  </a:lnTo>
                  <a:lnTo>
                    <a:pt x="1511507" y="1092694"/>
                  </a:lnTo>
                  <a:lnTo>
                    <a:pt x="1493731" y="1087935"/>
                  </a:lnTo>
                  <a:lnTo>
                    <a:pt x="1477224" y="1082541"/>
                  </a:lnTo>
                  <a:lnTo>
                    <a:pt x="1461670" y="1077148"/>
                  </a:lnTo>
                  <a:lnTo>
                    <a:pt x="1447385" y="1071754"/>
                  </a:lnTo>
                  <a:lnTo>
                    <a:pt x="1258829" y="1280836"/>
                  </a:lnTo>
                  <a:lnTo>
                    <a:pt x="1257560" y="1287815"/>
                  </a:lnTo>
                  <a:lnTo>
                    <a:pt x="1255972" y="1297334"/>
                  </a:lnTo>
                  <a:lnTo>
                    <a:pt x="1253750" y="1311928"/>
                  </a:lnTo>
                  <a:lnTo>
                    <a:pt x="1250893" y="1332233"/>
                  </a:lnTo>
                  <a:lnTo>
                    <a:pt x="1247719" y="1358567"/>
                  </a:lnTo>
                  <a:lnTo>
                    <a:pt x="1243910" y="1391246"/>
                  </a:lnTo>
                  <a:lnTo>
                    <a:pt x="1240101" y="1431539"/>
                  </a:lnTo>
                  <a:lnTo>
                    <a:pt x="1200104" y="1448672"/>
                  </a:lnTo>
                  <a:lnTo>
                    <a:pt x="1159155" y="1465487"/>
                  </a:lnTo>
                  <a:lnTo>
                    <a:pt x="1111857" y="1484206"/>
                  </a:lnTo>
                  <a:lnTo>
                    <a:pt x="1088050" y="1493407"/>
                  </a:lnTo>
                  <a:lnTo>
                    <a:pt x="1064560" y="1502291"/>
                  </a:lnTo>
                  <a:lnTo>
                    <a:pt x="1042974" y="1509588"/>
                  </a:lnTo>
                  <a:lnTo>
                    <a:pt x="1023293" y="1515616"/>
                  </a:lnTo>
                  <a:lnTo>
                    <a:pt x="1014405" y="1518154"/>
                  </a:lnTo>
                  <a:lnTo>
                    <a:pt x="1006787" y="1520058"/>
                  </a:lnTo>
                  <a:lnTo>
                    <a:pt x="1000120" y="1521644"/>
                  </a:lnTo>
                  <a:lnTo>
                    <a:pt x="993772" y="1522596"/>
                  </a:lnTo>
                  <a:lnTo>
                    <a:pt x="989328" y="1522913"/>
                  </a:lnTo>
                  <a:lnTo>
                    <a:pt x="985836" y="1522596"/>
                  </a:lnTo>
                  <a:lnTo>
                    <a:pt x="984249" y="1521644"/>
                  </a:lnTo>
                  <a:lnTo>
                    <a:pt x="983614" y="1521327"/>
                  </a:lnTo>
                  <a:lnTo>
                    <a:pt x="982662" y="1520692"/>
                  </a:lnTo>
                  <a:lnTo>
                    <a:pt x="982662" y="1519423"/>
                  </a:lnTo>
                  <a:lnTo>
                    <a:pt x="980440" y="1476274"/>
                  </a:lnTo>
                  <a:lnTo>
                    <a:pt x="979487" y="1435981"/>
                  </a:lnTo>
                  <a:lnTo>
                    <a:pt x="978217" y="1398860"/>
                  </a:lnTo>
                  <a:lnTo>
                    <a:pt x="977900" y="1364912"/>
                  </a:lnTo>
                  <a:lnTo>
                    <a:pt x="978217" y="1334137"/>
                  </a:lnTo>
                  <a:lnTo>
                    <a:pt x="978535" y="1306217"/>
                  </a:lnTo>
                  <a:lnTo>
                    <a:pt x="978852" y="1280836"/>
                  </a:lnTo>
                  <a:lnTo>
                    <a:pt x="980122" y="1258309"/>
                  </a:lnTo>
                  <a:lnTo>
                    <a:pt x="980757" y="1238956"/>
                  </a:lnTo>
                  <a:lnTo>
                    <a:pt x="982027" y="1222140"/>
                  </a:lnTo>
                  <a:lnTo>
                    <a:pt x="984249" y="1196441"/>
                  </a:lnTo>
                  <a:lnTo>
                    <a:pt x="986153" y="1181213"/>
                  </a:lnTo>
                  <a:lnTo>
                    <a:pt x="987106" y="1176136"/>
                  </a:lnTo>
                  <a:lnTo>
                    <a:pt x="999486" y="1158052"/>
                  </a:lnTo>
                  <a:lnTo>
                    <a:pt x="1033451" y="1110461"/>
                  </a:lnTo>
                  <a:lnTo>
                    <a:pt x="1082018" y="1042882"/>
                  </a:lnTo>
                  <a:lnTo>
                    <a:pt x="1109318" y="1004492"/>
                  </a:lnTo>
                  <a:lnTo>
                    <a:pt x="1138522" y="965151"/>
                  </a:lnTo>
                  <a:lnTo>
                    <a:pt x="1168361" y="925492"/>
                  </a:lnTo>
                  <a:lnTo>
                    <a:pt x="1197247" y="887737"/>
                  </a:lnTo>
                  <a:lnTo>
                    <a:pt x="1225816" y="851568"/>
                  </a:lnTo>
                  <a:lnTo>
                    <a:pt x="1239148" y="835070"/>
                  </a:lnTo>
                  <a:lnTo>
                    <a:pt x="1251528" y="819841"/>
                  </a:lnTo>
                  <a:lnTo>
                    <a:pt x="1263908" y="805564"/>
                  </a:lnTo>
                  <a:lnTo>
                    <a:pt x="1275336" y="792873"/>
                  </a:lnTo>
                  <a:lnTo>
                    <a:pt x="1285811" y="781451"/>
                  </a:lnTo>
                  <a:lnTo>
                    <a:pt x="1295334" y="771616"/>
                  </a:lnTo>
                  <a:lnTo>
                    <a:pt x="1303588" y="764001"/>
                  </a:lnTo>
                  <a:lnTo>
                    <a:pt x="1310889" y="758290"/>
                  </a:lnTo>
                  <a:lnTo>
                    <a:pt x="1314380" y="756387"/>
                  </a:lnTo>
                  <a:lnTo>
                    <a:pt x="1317237" y="754800"/>
                  </a:lnTo>
                  <a:lnTo>
                    <a:pt x="1319777" y="754166"/>
                  </a:lnTo>
                  <a:lnTo>
                    <a:pt x="1321681" y="753849"/>
                  </a:lnTo>
                  <a:lnTo>
                    <a:pt x="1365170" y="739889"/>
                  </a:lnTo>
                  <a:lnTo>
                    <a:pt x="1407389" y="727832"/>
                  </a:lnTo>
                  <a:lnTo>
                    <a:pt x="1447068" y="716410"/>
                  </a:lnTo>
                  <a:lnTo>
                    <a:pt x="1486112" y="705623"/>
                  </a:lnTo>
                  <a:lnTo>
                    <a:pt x="1523887" y="695471"/>
                  </a:lnTo>
                  <a:lnTo>
                    <a:pt x="1560709" y="685635"/>
                  </a:lnTo>
                  <a:lnTo>
                    <a:pt x="1634037" y="666599"/>
                  </a:lnTo>
                  <a:lnTo>
                    <a:pt x="1708316" y="647245"/>
                  </a:lnTo>
                  <a:lnTo>
                    <a:pt x="1747043" y="636775"/>
                  </a:lnTo>
                  <a:lnTo>
                    <a:pt x="1786405" y="625671"/>
                  </a:lnTo>
                  <a:lnTo>
                    <a:pt x="1827354" y="613932"/>
                  </a:lnTo>
                  <a:lnTo>
                    <a:pt x="1870208" y="600924"/>
                  </a:lnTo>
                  <a:lnTo>
                    <a:pt x="1914966" y="587281"/>
                  </a:lnTo>
                  <a:lnTo>
                    <a:pt x="1962263" y="571418"/>
                  </a:lnTo>
                  <a:lnTo>
                    <a:pt x="1966390" y="569831"/>
                  </a:lnTo>
                  <a:lnTo>
                    <a:pt x="1971469" y="567293"/>
                  </a:lnTo>
                  <a:lnTo>
                    <a:pt x="1977183" y="564120"/>
                  </a:lnTo>
                  <a:lnTo>
                    <a:pt x="1983849" y="559996"/>
                  </a:lnTo>
                  <a:lnTo>
                    <a:pt x="1998768" y="549209"/>
                  </a:lnTo>
                  <a:lnTo>
                    <a:pt x="2016545" y="535566"/>
                  </a:lnTo>
                  <a:lnTo>
                    <a:pt x="2036861" y="519385"/>
                  </a:lnTo>
                  <a:lnTo>
                    <a:pt x="2059398" y="500666"/>
                  </a:lnTo>
                  <a:lnTo>
                    <a:pt x="2083523" y="479726"/>
                  </a:lnTo>
                  <a:lnTo>
                    <a:pt x="2109553" y="457200"/>
                  </a:lnTo>
                  <a:close/>
                  <a:moveTo>
                    <a:pt x="2569342" y="0"/>
                  </a:moveTo>
                  <a:lnTo>
                    <a:pt x="3162301" y="445595"/>
                  </a:lnTo>
                  <a:lnTo>
                    <a:pt x="3150550" y="456696"/>
                  </a:lnTo>
                  <a:lnTo>
                    <a:pt x="3118790" y="488094"/>
                  </a:lnTo>
                  <a:lnTo>
                    <a:pt x="3070197" y="534715"/>
                  </a:lnTo>
                  <a:lnTo>
                    <a:pt x="3040343" y="562624"/>
                  </a:lnTo>
                  <a:lnTo>
                    <a:pt x="3007948" y="593070"/>
                  </a:lnTo>
                  <a:lnTo>
                    <a:pt x="2973012" y="625102"/>
                  </a:lnTo>
                  <a:lnTo>
                    <a:pt x="2935852" y="658720"/>
                  </a:lnTo>
                  <a:lnTo>
                    <a:pt x="2897423" y="693607"/>
                  </a:lnTo>
                  <a:lnTo>
                    <a:pt x="2857088" y="728493"/>
                  </a:lnTo>
                  <a:lnTo>
                    <a:pt x="2816752" y="763380"/>
                  </a:lnTo>
                  <a:lnTo>
                    <a:pt x="2775782" y="797632"/>
                  </a:lnTo>
                  <a:lnTo>
                    <a:pt x="2735129" y="830615"/>
                  </a:lnTo>
                  <a:lnTo>
                    <a:pt x="2714803" y="846473"/>
                  </a:lnTo>
                  <a:lnTo>
                    <a:pt x="2694794" y="862013"/>
                  </a:lnTo>
                  <a:lnTo>
                    <a:pt x="2151063" y="400243"/>
                  </a:lnTo>
                  <a:lnTo>
                    <a:pt x="2185999" y="367894"/>
                  </a:lnTo>
                  <a:lnTo>
                    <a:pt x="2221888" y="334276"/>
                  </a:lnTo>
                  <a:lnTo>
                    <a:pt x="2294301" y="266406"/>
                  </a:lnTo>
                  <a:lnTo>
                    <a:pt x="2364173" y="199487"/>
                  </a:lnTo>
                  <a:lnTo>
                    <a:pt x="2429281" y="137009"/>
                  </a:lnTo>
                  <a:lnTo>
                    <a:pt x="2485496" y="82142"/>
                  </a:lnTo>
                  <a:lnTo>
                    <a:pt x="2529960" y="39009"/>
                  </a:lnTo>
                  <a:lnTo>
                    <a:pt x="256934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5" name="组合 24"/>
          <p:cNvGrpSpPr/>
          <p:nvPr/>
        </p:nvGrpSpPr>
        <p:grpSpPr>
          <a:xfrm>
            <a:off x="523875" y="1148715"/>
            <a:ext cx="6783705" cy="495935"/>
            <a:chOff x="825" y="1809"/>
            <a:chExt cx="10683" cy="781"/>
          </a:xfrm>
        </p:grpSpPr>
        <p:sp>
          <p:nvSpPr>
            <p:cNvPr id="26"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7" name="图片 26" descr="未标题-1"/>
            <p:cNvPicPr>
              <a:picLocks noChangeAspect="1"/>
            </p:cNvPicPr>
            <p:nvPr/>
          </p:nvPicPr>
          <p:blipFill>
            <a:blip r:embed="rId4"/>
            <a:stretch>
              <a:fillRect/>
            </a:stretch>
          </p:blipFill>
          <p:spPr>
            <a:xfrm>
              <a:off x="10416" y="1814"/>
              <a:ext cx="1092" cy="776"/>
            </a:xfrm>
            <a:prstGeom prst="rect">
              <a:avLst/>
            </a:prstGeom>
          </p:spPr>
        </p:pic>
        <p:sp>
          <p:nvSpPr>
            <p:cNvPr id="28"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对角圆角矩形 28"/>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31" name="矩形 30"/>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0-#ppt_w/2"/>
                                          </p:val>
                                        </p:tav>
                                        <p:tav tm="100000">
                                          <p:val>
                                            <p:strVal val="#ppt_x"/>
                                          </p:val>
                                        </p:tav>
                                      </p:tavLst>
                                    </p:anim>
                                    <p:anim calcmode="lin" valueType="num">
                                      <p:cBhvr additive="base">
                                        <p:cTn id="11" dur="500" fill="hold"/>
                                        <p:tgtEl>
                                          <p:spTgt spid="22"/>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8" name="组合 7"/>
          <p:cNvGrpSpPr/>
          <p:nvPr/>
        </p:nvGrpSpPr>
        <p:grpSpPr>
          <a:xfrm rot="0">
            <a:off x="2212340" y="3315335"/>
            <a:ext cx="7729220" cy="3027680"/>
            <a:chOff x="3957122" y="1076452"/>
            <a:chExt cx="8209701" cy="6774634"/>
          </a:xfrm>
        </p:grpSpPr>
        <p:sp>
          <p:nvSpPr>
            <p:cNvPr id="13" name="矩形 12"/>
            <p:cNvSpPr/>
            <p:nvPr/>
          </p:nvSpPr>
          <p:spPr>
            <a:xfrm>
              <a:off x="3957122" y="1076452"/>
              <a:ext cx="8209701" cy="6774634"/>
            </a:xfrm>
            <a:prstGeom prst="rect">
              <a:avLst/>
            </a:prstGeom>
            <a:noFill/>
            <a:ln w="19050" cap="flat" cmpd="sng" algn="ctr">
              <a:solidFill>
                <a:srgbClr val="C00000"/>
              </a:solidFill>
              <a:prstDash val="sysDot"/>
            </a:ln>
            <a:effectLst/>
          </p:spPr>
          <p:txBody>
            <a:bodyPr rtlCol="0" anchor="ctr"/>
            <a:p>
              <a:pPr algn="ctr" defTabSz="914400">
                <a:lnSpc>
                  <a:spcPct val="150000"/>
                </a:lnSpc>
                <a:defRPr/>
              </a:pPr>
              <a:endParaRPr lang="zh-CN" altLang="en-US" b="1" kern="0">
                <a:latin typeface="微软雅黑" panose="020B0503020204020204" charset="-122"/>
                <a:ea typeface="微软雅黑" panose="020B0503020204020204" charset="-122"/>
                <a:sym typeface="思源黑体 CN Normal" panose="020B0400000000000000" pitchFamily="34" charset="-122"/>
              </a:endParaRPr>
            </a:p>
          </p:txBody>
        </p:sp>
        <p:sp>
          <p:nvSpPr>
            <p:cNvPr id="20" name="矩形 19"/>
            <p:cNvSpPr/>
            <p:nvPr/>
          </p:nvSpPr>
          <p:spPr>
            <a:xfrm>
              <a:off x="4372594" y="1654379"/>
              <a:ext cx="7452266" cy="5783241"/>
            </a:xfrm>
            <a:prstGeom prst="rect">
              <a:avLst/>
            </a:prstGeom>
            <a:noFill/>
          </p:spPr>
          <p:txBody>
            <a:bodyPr wrap="square">
              <a:spAutoFit/>
            </a:bodyPr>
            <a:p>
              <a:pPr algn="just" defTabSz="914400">
                <a:lnSpc>
                  <a:spcPct val="150000"/>
                </a:lnSpc>
                <a:defRPr/>
              </a:pPr>
              <a:r>
                <a:rPr lang="en-US" altLang="zh-CN"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社会主义民主法治更加健全，社会公平正义进一步彰显，国家行政体系更加完善，政府作用更好发挥，行政效率和公信力显著提升，社会治理特别是基层治理水平明显提高，防范化解重大风险体制机制不断健全，突发公共事件应急能力显著增强，自然灾害防御水平明显提升，发展安全保障更加有力，国防和军队现代化迈出重大步伐。</a:t>
              </a:r>
              <a:endParaRPr lang="zh-CN" altLang="en-US" kern="0" dirty="0">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grpSp>
      <p:grpSp>
        <p:nvGrpSpPr>
          <p:cNvPr id="9" name="组合 8"/>
          <p:cNvGrpSpPr/>
          <p:nvPr/>
        </p:nvGrpSpPr>
        <p:grpSpPr>
          <a:xfrm>
            <a:off x="1581150" y="2115820"/>
            <a:ext cx="3696970" cy="875030"/>
            <a:chOff x="2490" y="3332"/>
            <a:chExt cx="5822" cy="1378"/>
          </a:xfrm>
        </p:grpSpPr>
        <p:grpSp>
          <p:nvGrpSpPr>
            <p:cNvPr id="21" name="组合 20"/>
            <p:cNvGrpSpPr/>
            <p:nvPr/>
          </p:nvGrpSpPr>
          <p:grpSpPr>
            <a:xfrm rot="0">
              <a:off x="3546" y="3567"/>
              <a:ext cx="4766" cy="905"/>
              <a:chOff x="10290" y="4220"/>
              <a:chExt cx="6721" cy="1080"/>
            </a:xfrm>
          </p:grpSpPr>
          <p:sp>
            <p:nvSpPr>
              <p:cNvPr id="30" name="矩形 29"/>
              <p:cNvSpPr/>
              <p:nvPr/>
            </p:nvSpPr>
            <p:spPr>
              <a:xfrm>
                <a:off x="10333" y="4220"/>
                <a:ext cx="6678" cy="1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8" name="矩形 17"/>
              <p:cNvSpPr/>
              <p:nvPr/>
            </p:nvSpPr>
            <p:spPr>
              <a:xfrm>
                <a:off x="10290" y="431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0295" y="5177"/>
                <a:ext cx="6675" cy="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sp>
          <p:nvSpPr>
            <p:cNvPr id="48" name="椭圆 47"/>
            <p:cNvSpPr/>
            <p:nvPr/>
          </p:nvSpPr>
          <p:spPr>
            <a:xfrm>
              <a:off x="2490" y="3332"/>
              <a:ext cx="1360" cy="1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9200"/>
              <a:endParaRPr lang="en-US" altLang="zh-CN" sz="2400" b="1" dirty="0">
                <a:solidFill>
                  <a:prstClr val="white"/>
                </a:solidFill>
                <a:latin typeface="华文中宋" panose="02010600040101010101" charset="-122"/>
                <a:ea typeface="华文中宋" panose="02010600040101010101" charset="-122"/>
                <a:cs typeface="华文中宋" panose="02010600040101010101" charset="-122"/>
              </a:endParaRPr>
            </a:p>
          </p:txBody>
        </p:sp>
        <p:sp>
          <p:nvSpPr>
            <p:cNvPr id="34" name="文本框 33"/>
            <p:cNvSpPr txBox="1"/>
            <p:nvPr/>
          </p:nvSpPr>
          <p:spPr>
            <a:xfrm>
              <a:off x="3747" y="3567"/>
              <a:ext cx="4439" cy="798"/>
            </a:xfrm>
            <a:prstGeom prst="rect">
              <a:avLst/>
            </a:prstGeom>
            <a:noFill/>
          </p:spPr>
          <p:txBody>
            <a:bodyPr wrap="square" rtlCol="0">
              <a:spAutoFit/>
            </a:bodyPr>
            <a:p>
              <a:pPr algn="ctr">
                <a:lnSpc>
                  <a:spcPct val="150000"/>
                </a:lnSpc>
              </a:pPr>
              <a:r>
                <a:rPr lang="zh-CN" altLang="en-US" dirty="0">
                  <a:solidFill>
                    <a:schemeClr val="bg1"/>
                  </a:solidFill>
                  <a:latin typeface="微软雅黑" panose="020B0503020204020204" charset="-122"/>
                  <a:ea typeface="微软雅黑" panose="020B0503020204020204" charset="-122"/>
                  <a:sym typeface="+mn-ea"/>
                </a:rPr>
                <a:t>国家治理效能得到新提升</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81" name="椭圆 13"/>
            <p:cNvSpPr/>
            <p:nvPr/>
          </p:nvSpPr>
          <p:spPr>
            <a:xfrm>
              <a:off x="2747" y="3648"/>
              <a:ext cx="799" cy="786"/>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0140" tIns="60070" rIns="120140" bIns="600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65">
                <a:latin typeface="zihun58hao-chuangzhonghei" panose="00000500000000000000" pitchFamily="2" charset="-122"/>
                <a:ea typeface="zihun58hao-chuangzhonghei" panose="00000500000000000000" pitchFamily="2" charset="-122"/>
                <a:sym typeface="zihun58hao-chuangzhonghei" panose="00000500000000000000" pitchFamily="2" charset="-122"/>
              </a:endParaRPr>
            </a:p>
          </p:txBody>
        </p:sp>
      </p:grpSp>
      <p:grpSp>
        <p:nvGrpSpPr>
          <p:cNvPr id="26" name="组合 25"/>
          <p:cNvGrpSpPr/>
          <p:nvPr/>
        </p:nvGrpSpPr>
        <p:grpSpPr>
          <a:xfrm>
            <a:off x="523875" y="1148715"/>
            <a:ext cx="6783705" cy="495935"/>
            <a:chOff x="825" y="1809"/>
            <a:chExt cx="10683" cy="781"/>
          </a:xfrm>
        </p:grpSpPr>
        <p:sp>
          <p:nvSpPr>
            <p:cNvPr id="27" name="Freeform: Shape 13"/>
            <p:cNvSpPr/>
            <p:nvPr/>
          </p:nvSpPr>
          <p:spPr>
            <a:xfrm>
              <a:off x="2518" y="1809"/>
              <a:ext cx="8773"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8" name="图片 27" descr="未标题-1"/>
            <p:cNvPicPr>
              <a:picLocks noChangeAspect="1"/>
            </p:cNvPicPr>
            <p:nvPr/>
          </p:nvPicPr>
          <p:blipFill>
            <a:blip r:embed="rId4"/>
            <a:stretch>
              <a:fillRect/>
            </a:stretch>
          </p:blipFill>
          <p:spPr>
            <a:xfrm>
              <a:off x="10416" y="1814"/>
              <a:ext cx="1092" cy="776"/>
            </a:xfrm>
            <a:prstGeom prst="rect">
              <a:avLst/>
            </a:prstGeom>
          </p:spPr>
        </p:pic>
        <p:sp>
          <p:nvSpPr>
            <p:cNvPr id="29" name="TextBox 37"/>
            <p:cNvSpPr txBox="1"/>
            <p:nvPr/>
          </p:nvSpPr>
          <p:spPr>
            <a:xfrm>
              <a:off x="2518" y="1839"/>
              <a:ext cx="8574"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lt"/>
                </a:rPr>
                <a:t>十四五</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lt"/>
                </a:rPr>
                <a:t>时期经济社会发展主要目标</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1" name="对角圆角矩形 30"/>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32" name="矩形 31"/>
            <p:cNvSpPr/>
            <p:nvPr/>
          </p:nvSpPr>
          <p:spPr>
            <a:xfrm>
              <a:off x="1069"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五</a:t>
              </a:r>
              <a:endParaRPr lang="zh-CN" altLang="en-US" sz="2400" kern="0"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23875" y="1148715"/>
            <a:ext cx="4768215" cy="472440"/>
            <a:chOff x="825" y="1809"/>
            <a:chExt cx="7509" cy="744"/>
          </a:xfrm>
        </p:grpSpPr>
        <p:sp>
          <p:nvSpPr>
            <p:cNvPr id="2" name="Freeform: Shape 13"/>
            <p:cNvSpPr/>
            <p:nvPr/>
          </p:nvSpPr>
          <p:spPr>
            <a:xfrm>
              <a:off x="2518" y="1809"/>
              <a:ext cx="5817" cy="744"/>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3" name="TextBox 37"/>
            <p:cNvSpPr txBox="1"/>
            <p:nvPr/>
          </p:nvSpPr>
          <p:spPr>
            <a:xfrm>
              <a:off x="2691" y="1833"/>
              <a:ext cx="2831"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全会提出12项重要举措</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84" y="1814"/>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sym typeface="+mn-lt"/>
                </a:rPr>
                <a:t>六</a:t>
              </a:r>
              <a:endParaRPr lang="zh-CN" altLang="en-US" sz="2400" kern="0" dirty="0">
                <a:solidFill>
                  <a:prstClr val="white"/>
                </a:solidFill>
                <a:latin typeface="微软雅黑" panose="020B0503020204020204" charset="-122"/>
                <a:ea typeface="微软雅黑" panose="020B0503020204020204" charset="-122"/>
              </a:endParaRPr>
            </a:p>
          </p:txBody>
        </p:sp>
      </p:gr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48" name="组合 47"/>
          <p:cNvGrpSpPr/>
          <p:nvPr/>
        </p:nvGrpSpPr>
        <p:grpSpPr>
          <a:xfrm>
            <a:off x="4629141" y="2681619"/>
            <a:ext cx="2854469" cy="2473961"/>
            <a:chOff x="4043668" y="2135559"/>
            <a:chExt cx="3805959" cy="3298615"/>
          </a:xfrm>
        </p:grpSpPr>
        <p:grpSp>
          <p:nvGrpSpPr>
            <p:cNvPr id="17" name="组合 16"/>
            <p:cNvGrpSpPr/>
            <p:nvPr/>
          </p:nvGrpSpPr>
          <p:grpSpPr>
            <a:xfrm>
              <a:off x="4043668" y="2135559"/>
              <a:ext cx="3805959" cy="3298615"/>
              <a:chOff x="4010239" y="1486179"/>
              <a:chExt cx="4122810" cy="3573229"/>
            </a:xfrm>
          </p:grpSpPr>
          <p:sp>
            <p:nvSpPr>
              <p:cNvPr id="54" name="Teardrop 12"/>
              <p:cNvSpPr/>
              <p:nvPr/>
            </p:nvSpPr>
            <p:spPr>
              <a:xfrm rot="16200000">
                <a:off x="6140739" y="3296766"/>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5" name="Teardrop 13"/>
              <p:cNvSpPr/>
              <p:nvPr/>
            </p:nvSpPr>
            <p:spPr>
              <a:xfrm rot="10800000">
                <a:off x="6121609" y="1486180"/>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6" name="Teardrop 14"/>
              <p:cNvSpPr/>
              <p:nvPr/>
            </p:nvSpPr>
            <p:spPr>
              <a:xfrm>
                <a:off x="4230986" y="3315895"/>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7" name="Teardrop 17"/>
              <p:cNvSpPr/>
              <p:nvPr/>
            </p:nvSpPr>
            <p:spPr>
              <a:xfrm rot="5400000">
                <a:off x="4246344" y="1467052"/>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8" name="Isosceles Triangle 20"/>
              <p:cNvSpPr/>
              <p:nvPr/>
            </p:nvSpPr>
            <p:spPr>
              <a:xfrm rot="16200000">
                <a:off x="3944766" y="2316622"/>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9" name="Isosceles Triangle 21"/>
              <p:cNvSpPr/>
              <p:nvPr/>
            </p:nvSpPr>
            <p:spPr>
              <a:xfrm rot="5400000">
                <a:off x="7984947" y="2316623"/>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0" name="Isosceles Triangle 22"/>
              <p:cNvSpPr/>
              <p:nvPr/>
            </p:nvSpPr>
            <p:spPr>
              <a:xfrm rot="16200000">
                <a:off x="3944764" y="4160430"/>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1" name="Isosceles Triangle 23"/>
              <p:cNvSpPr/>
              <p:nvPr/>
            </p:nvSpPr>
            <p:spPr>
              <a:xfrm rot="5400000">
                <a:off x="7984946" y="4160431"/>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sp>
          <p:nvSpPr>
            <p:cNvPr id="50" name="文本框 49"/>
            <p:cNvSpPr txBox="1"/>
            <p:nvPr/>
          </p:nvSpPr>
          <p:spPr>
            <a:xfrm>
              <a:off x="5169147" y="2841736"/>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1</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1" name="文本框 50"/>
            <p:cNvSpPr txBox="1"/>
            <p:nvPr/>
          </p:nvSpPr>
          <p:spPr>
            <a:xfrm>
              <a:off x="5926523" y="2835497"/>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2</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2" name="文本框 51"/>
            <p:cNvSpPr txBox="1"/>
            <p:nvPr/>
          </p:nvSpPr>
          <p:spPr>
            <a:xfrm>
              <a:off x="5134907" y="3782856"/>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3</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3" name="文本框 52"/>
            <p:cNvSpPr txBox="1"/>
            <p:nvPr/>
          </p:nvSpPr>
          <p:spPr>
            <a:xfrm>
              <a:off x="5888804" y="3818345"/>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4</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grpSp>
        <p:nvGrpSpPr>
          <p:cNvPr id="7" name="组合 6"/>
          <p:cNvGrpSpPr/>
          <p:nvPr/>
        </p:nvGrpSpPr>
        <p:grpSpPr>
          <a:xfrm>
            <a:off x="224790" y="2155190"/>
            <a:ext cx="4337050" cy="1608455"/>
            <a:chOff x="354" y="3394"/>
            <a:chExt cx="6830" cy="2533"/>
          </a:xfrm>
        </p:grpSpPr>
        <p:sp>
          <p:nvSpPr>
            <p:cNvPr id="24" name="TextBox 154"/>
            <p:cNvSpPr txBox="1"/>
            <p:nvPr/>
          </p:nvSpPr>
          <p:spPr bwMode="auto">
            <a:xfrm>
              <a:off x="354" y="3394"/>
              <a:ext cx="6740" cy="556"/>
            </a:xfrm>
            <a:prstGeom prst="rect">
              <a:avLst/>
            </a:prstGeom>
            <a:noFill/>
          </p:spPr>
          <p:txBody>
            <a:bodyPr wrap="none" lIns="359980" tIns="0" rIns="0" bIns="0" anchor="ctr" anchorCtr="0">
              <a:normAutofit/>
            </a:bodyPr>
            <a:p>
              <a:pPr algn="r" latinLnBrk="0"/>
              <a:r>
                <a:rPr lang="zh-CN" altLang="en-US" sz="1600" b="1">
                  <a:solidFill>
                    <a:srgbClr val="C00000"/>
                  </a:solidFill>
                  <a:latin typeface="微软雅黑" panose="020B0503020204020204" charset="-122"/>
                  <a:ea typeface="微软雅黑" panose="020B0503020204020204" charset="-122"/>
                  <a:cs typeface="+mn-ea"/>
                  <a:sym typeface="+mn-lt"/>
                </a:rPr>
                <a:t>坚持创新在我国现代化建设全局中的核心地位</a:t>
              </a:r>
              <a:endParaRPr lang="zh-CN" altLang="en-US" sz="1600" b="1" dirty="0">
                <a:solidFill>
                  <a:srgbClr val="C00000"/>
                </a:solidFill>
                <a:latin typeface="微软雅黑" panose="020B0503020204020204" charset="-122"/>
                <a:ea typeface="微软雅黑" panose="020B0503020204020204" charset="-122"/>
                <a:sym typeface="字魂35号-经典雅黑" panose="00000500000000000000" pitchFamily="2" charset="-122"/>
              </a:endParaRPr>
            </a:p>
          </p:txBody>
        </p:sp>
        <p:sp>
          <p:nvSpPr>
            <p:cNvPr id="19" name="文本框 18"/>
            <p:cNvSpPr txBox="1"/>
            <p:nvPr/>
          </p:nvSpPr>
          <p:spPr>
            <a:xfrm>
              <a:off x="915" y="4039"/>
              <a:ext cx="6269" cy="1888"/>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rPr>
                <a:t>把科技自立自强作为国家发展的战略支撑。要强化国家战略科技力量，提升企业技术创新能力，激发人才创新活力，完善科技创新体制机制。</a:t>
              </a:r>
              <a:endParaRPr lang="zh-CN" altLang="en-US" sz="1500">
                <a:latin typeface="微软雅黑" panose="020B0503020204020204" charset="-122"/>
                <a:ea typeface="微软雅黑" panose="020B0503020204020204" charset="-122"/>
              </a:endParaRPr>
            </a:p>
          </p:txBody>
        </p:sp>
      </p:grpSp>
      <p:grpSp>
        <p:nvGrpSpPr>
          <p:cNvPr id="9" name="组合 8"/>
          <p:cNvGrpSpPr/>
          <p:nvPr/>
        </p:nvGrpSpPr>
        <p:grpSpPr>
          <a:xfrm>
            <a:off x="7270750" y="2176145"/>
            <a:ext cx="4279900" cy="1885950"/>
            <a:chOff x="11450" y="3427"/>
            <a:chExt cx="6740" cy="2970"/>
          </a:xfrm>
        </p:grpSpPr>
        <p:sp>
          <p:nvSpPr>
            <p:cNvPr id="20" name="TextBox 154"/>
            <p:cNvSpPr txBox="1"/>
            <p:nvPr/>
          </p:nvSpPr>
          <p:spPr bwMode="auto">
            <a:xfrm>
              <a:off x="11450" y="3427"/>
              <a:ext cx="6740" cy="556"/>
            </a:xfrm>
            <a:prstGeom prst="rect">
              <a:avLst/>
            </a:prstGeom>
            <a:noFill/>
          </p:spPr>
          <p:txBody>
            <a:bodyPr wrap="none" lIns="359980" tIns="0" rIns="0" bIns="0" anchor="ctr" anchorCtr="0">
              <a:noAutofit/>
            </a:bodyPr>
            <a:p>
              <a:pPr algn="l" latinLnBrk="0"/>
              <a:r>
                <a:rPr lang="zh-CN" altLang="en-US" sz="1600" b="1">
                  <a:solidFill>
                    <a:srgbClr val="C00000"/>
                  </a:solidFill>
                  <a:latin typeface="微软雅黑" panose="020B0503020204020204" charset="-122"/>
                  <a:ea typeface="微软雅黑" panose="020B0503020204020204" charset="-122"/>
                  <a:cs typeface="+mn-ea"/>
                  <a:sym typeface="+mn-lt"/>
                </a:rPr>
                <a:t>加快发展现代产业体系 推动经济体系优化升级</a:t>
              </a:r>
              <a:endParaRPr lang="zh-CN" altLang="en-US" sz="1600" b="1" dirty="0">
                <a:solidFill>
                  <a:srgbClr val="C00000"/>
                </a:solidFill>
                <a:latin typeface="微软雅黑" panose="020B0503020204020204" charset="-122"/>
                <a:ea typeface="微软雅黑" panose="020B0503020204020204" charset="-122"/>
                <a:cs typeface="+mn-ea"/>
                <a:sym typeface="+mn-lt"/>
              </a:endParaRPr>
            </a:p>
          </p:txBody>
        </p:sp>
        <p:sp>
          <p:nvSpPr>
            <p:cNvPr id="21" name="文本框 20"/>
            <p:cNvSpPr txBox="1"/>
            <p:nvPr/>
          </p:nvSpPr>
          <p:spPr>
            <a:xfrm>
              <a:off x="11891" y="4072"/>
              <a:ext cx="6269" cy="2325"/>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坚持把发展经济着力点放在实体经济上，坚定不移建设制造强国、质量强国、网络强国、数字中国，推进产业基础高级化、产业链现代化，提高经济质量效益和核心竞争力。推进能源革命，加快数字化发展。</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8" name="组合 7"/>
          <p:cNvGrpSpPr/>
          <p:nvPr/>
        </p:nvGrpSpPr>
        <p:grpSpPr>
          <a:xfrm>
            <a:off x="255270" y="4366260"/>
            <a:ext cx="4337050" cy="1426845"/>
            <a:chOff x="402" y="6876"/>
            <a:chExt cx="6830" cy="2247"/>
          </a:xfrm>
        </p:grpSpPr>
        <p:sp>
          <p:nvSpPr>
            <p:cNvPr id="25" name="TextBox 154"/>
            <p:cNvSpPr txBox="1"/>
            <p:nvPr/>
          </p:nvSpPr>
          <p:spPr bwMode="auto">
            <a:xfrm>
              <a:off x="402" y="6876"/>
              <a:ext cx="6740" cy="556"/>
            </a:xfrm>
            <a:prstGeom prst="rect">
              <a:avLst/>
            </a:prstGeom>
            <a:noFill/>
          </p:spPr>
          <p:txBody>
            <a:bodyPr wrap="none" lIns="359980" tIns="0" rIns="0" bIns="0" anchor="ctr" anchorCtr="0">
              <a:noAutofit/>
            </a:bodyPr>
            <a:p>
              <a:pPr algn="r" latinLnBrk="0"/>
              <a:r>
                <a:rPr lang="zh-CN" altLang="en-US" sz="1600" b="1">
                  <a:solidFill>
                    <a:srgbClr val="C00000"/>
                  </a:solidFill>
                  <a:latin typeface="微软雅黑" panose="020B0503020204020204" charset="-122"/>
                  <a:ea typeface="微软雅黑" panose="020B0503020204020204" charset="-122"/>
                  <a:cs typeface="+mn-ea"/>
                  <a:sym typeface="+mn-lt"/>
                </a:rPr>
                <a:t>形成强大国内市场</a:t>
              </a:r>
              <a:endParaRPr lang="zh-CN" altLang="en-US" sz="1600" b="1">
                <a:solidFill>
                  <a:srgbClr val="C00000"/>
                </a:solidFill>
                <a:latin typeface="微软雅黑" panose="020B0503020204020204" charset="-122"/>
                <a:ea typeface="微软雅黑" panose="020B0503020204020204" charset="-122"/>
                <a:cs typeface="+mn-ea"/>
                <a:sym typeface="+mn-lt"/>
              </a:endParaRPr>
            </a:p>
            <a:p>
              <a:pPr algn="r" latinLnBrk="0"/>
              <a:r>
                <a:rPr lang="zh-CN" altLang="en-US" sz="1600" b="1">
                  <a:solidFill>
                    <a:srgbClr val="C00000"/>
                  </a:solidFill>
                  <a:latin typeface="微软雅黑" panose="020B0503020204020204" charset="-122"/>
                  <a:ea typeface="微软雅黑" panose="020B0503020204020204" charset="-122"/>
                  <a:cs typeface="+mn-ea"/>
                  <a:sym typeface="+mn-lt"/>
                </a:rPr>
                <a:t>构建新发展格局</a:t>
              </a:r>
              <a:endParaRPr lang="zh-CN" altLang="en-US" sz="1600" b="1" dirty="0">
                <a:solidFill>
                  <a:srgbClr val="C00000"/>
                </a:solidFill>
                <a:latin typeface="微软雅黑" panose="020B0503020204020204" charset="-122"/>
                <a:ea typeface="微软雅黑" panose="020B0503020204020204" charset="-122"/>
                <a:cs typeface="+mn-ea"/>
                <a:sym typeface="+mn-lt"/>
              </a:endParaRPr>
            </a:p>
          </p:txBody>
        </p:sp>
        <p:sp>
          <p:nvSpPr>
            <p:cNvPr id="26" name="文本框 25"/>
            <p:cNvSpPr txBox="1"/>
            <p:nvPr/>
          </p:nvSpPr>
          <p:spPr>
            <a:xfrm>
              <a:off x="963" y="7671"/>
              <a:ext cx="6269" cy="1452"/>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坚持扩大内需这个战略基点，要畅通国内大循环，促进国内国际双循环，全面促进消费，拓展投资空间。</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12" name="组合 11"/>
          <p:cNvGrpSpPr/>
          <p:nvPr/>
        </p:nvGrpSpPr>
        <p:grpSpPr>
          <a:xfrm>
            <a:off x="7301230" y="4396740"/>
            <a:ext cx="4279900" cy="1681480"/>
            <a:chOff x="11498" y="6924"/>
            <a:chExt cx="6740" cy="2648"/>
          </a:xfrm>
        </p:grpSpPr>
        <p:grpSp>
          <p:nvGrpSpPr>
            <p:cNvPr id="13" name="组合 12"/>
            <p:cNvGrpSpPr/>
            <p:nvPr/>
          </p:nvGrpSpPr>
          <p:grpSpPr>
            <a:xfrm>
              <a:off x="11498" y="6924"/>
              <a:ext cx="6740" cy="820"/>
              <a:chOff x="11498" y="7074"/>
              <a:chExt cx="6740" cy="820"/>
            </a:xfrm>
          </p:grpSpPr>
          <p:sp>
            <p:nvSpPr>
              <p:cNvPr id="27" name="TextBox 154"/>
              <p:cNvSpPr txBox="1"/>
              <p:nvPr/>
            </p:nvSpPr>
            <p:spPr bwMode="auto">
              <a:xfrm>
                <a:off x="11498" y="7074"/>
                <a:ext cx="6740" cy="556"/>
              </a:xfrm>
              <a:prstGeom prst="rect">
                <a:avLst/>
              </a:prstGeom>
              <a:noFill/>
            </p:spPr>
            <p:txBody>
              <a:bodyPr wrap="none" lIns="359980" tIns="0" rIns="0" bIns="0" anchor="ctr" anchorCtr="0">
                <a:noAutofit/>
              </a:bodyPr>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全面深化改革</a:t>
                </a:r>
                <a:endParaRPr lang="zh-CN" altLang="en-US" sz="1600" b="1">
                  <a:solidFill>
                    <a:srgbClr val="C00000"/>
                  </a:solidFill>
                  <a:latin typeface="微软雅黑" panose="020B0503020204020204" charset="-122"/>
                  <a:ea typeface="微软雅黑" panose="020B0503020204020204" charset="-122"/>
                  <a:cs typeface="+mn-ea"/>
                  <a:sym typeface="+mn-lt"/>
                </a:endParaRPr>
              </a:p>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构建高水平社会主义市场经济体制</a:t>
                </a:r>
                <a:endParaRPr lang="zh-CN" altLang="en-US" sz="1600" b="1" dirty="0">
                  <a:solidFill>
                    <a:srgbClr val="C00000"/>
                  </a:solidFill>
                  <a:latin typeface="微软雅黑" panose="020B0503020204020204" charset="-122"/>
                  <a:ea typeface="微软雅黑" panose="020B0503020204020204" charset="-122"/>
                  <a:cs typeface="+mn-ea"/>
                  <a:sym typeface="+mn-lt"/>
                </a:endParaRPr>
              </a:p>
            </p:txBody>
          </p:sp>
          <p:sp>
            <p:nvSpPr>
              <p:cNvPr id="28" name="文本框 27"/>
              <p:cNvSpPr txBox="1"/>
              <p:nvPr/>
            </p:nvSpPr>
            <p:spPr>
              <a:xfrm>
                <a:off x="11939" y="7344"/>
                <a:ext cx="6269" cy="550"/>
              </a:xfrm>
              <a:prstGeom prst="rect">
                <a:avLst/>
              </a:prstGeom>
              <a:noFill/>
            </p:spPr>
            <p:txBody>
              <a:bodyPr wrap="square" rtlCol="0" anchor="t">
                <a:spAutoFit/>
              </a:bodyPr>
              <a:p>
                <a:pPr algn="just" fontAlgn="auto">
                  <a:lnSpc>
                    <a:spcPct val="120000"/>
                  </a:lnSpc>
                  <a:spcBef>
                    <a:spcPts val="0"/>
                  </a:spcBef>
                  <a:spcAft>
                    <a:spcPts val="0"/>
                  </a:spcAft>
                </a:pPr>
                <a:r>
                  <a:rPr lang="en-US" altLang="zh-CN" sz="1400">
                    <a:latin typeface="微软雅黑" panose="020B0503020204020204" charset="-122"/>
                    <a:ea typeface="微软雅黑" panose="020B0503020204020204" charset="-122"/>
                    <a:cs typeface="微软雅黑" panose="020B0503020204020204" charset="-122"/>
                  </a:rPr>
                  <a:t>     </a:t>
                </a:r>
                <a:endParaRPr lang="zh-CN" altLang="en-US" sz="1400">
                  <a:latin typeface="微软雅黑" panose="020B0503020204020204" charset="-122"/>
                  <a:ea typeface="微软雅黑" panose="020B0503020204020204" charset="-122"/>
                  <a:cs typeface="微软雅黑" panose="020B0503020204020204" charset="-122"/>
                </a:endParaRPr>
              </a:p>
            </p:txBody>
          </p:sp>
        </p:grpSp>
        <p:sp>
          <p:nvSpPr>
            <p:cNvPr id="11" name="文本框 10"/>
            <p:cNvSpPr txBox="1"/>
            <p:nvPr/>
          </p:nvSpPr>
          <p:spPr>
            <a:xfrm>
              <a:off x="11954" y="7684"/>
              <a:ext cx="6269" cy="1888"/>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充分发挥市场在资源配置中的决定性作用，更好发挥政府作用，激发各类市场主体活力，完善宏观经济治理，建立现代财税金融体制，建设高标准市场体系，加快转变政府职能。</a:t>
              </a:r>
              <a:endParaRPr lang="zh-CN" altLang="en-US" sz="1500">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13" presetClass="entr" presetSubtype="16" fill="hold" nodeType="withEffect">
                                  <p:stCondLst>
                                    <p:cond delay="0"/>
                                  </p:stCondLst>
                                  <p:childTnLst>
                                    <p:set>
                                      <p:cBhvr>
                                        <p:cTn id="9" dur="1000" fill="hold">
                                          <p:stCondLst>
                                            <p:cond delay="0"/>
                                          </p:stCondLst>
                                        </p:cTn>
                                        <p:tgtEl>
                                          <p:spTgt spid="48"/>
                                        </p:tgtEl>
                                        <p:attrNameLst>
                                          <p:attrName>style.visibility</p:attrName>
                                        </p:attrNameLst>
                                      </p:cBhvr>
                                      <p:to>
                                        <p:strVal val="visible"/>
                                      </p:to>
                                    </p:set>
                                    <p:animEffect transition="in" filter="plus(in)">
                                      <p:cBhvr>
                                        <p:cTn id="10" dur="1000"/>
                                        <p:tgtEl>
                                          <p:spTgt spid="48"/>
                                        </p:tgtEl>
                                      </p:cBhvr>
                                    </p:animEffect>
                                  </p:childTnLst>
                                </p:cTn>
                              </p:par>
                              <p:par>
                                <p:cTn id="11" presetID="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23875" y="1148715"/>
            <a:ext cx="4768215" cy="472440"/>
            <a:chOff x="825" y="1809"/>
            <a:chExt cx="7509" cy="744"/>
          </a:xfrm>
        </p:grpSpPr>
        <p:sp>
          <p:nvSpPr>
            <p:cNvPr id="2" name="Freeform: Shape 13"/>
            <p:cNvSpPr/>
            <p:nvPr/>
          </p:nvSpPr>
          <p:spPr>
            <a:xfrm>
              <a:off x="2518" y="1809"/>
              <a:ext cx="5817" cy="744"/>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3" name="TextBox 37"/>
            <p:cNvSpPr txBox="1"/>
            <p:nvPr/>
          </p:nvSpPr>
          <p:spPr>
            <a:xfrm>
              <a:off x="2691" y="1833"/>
              <a:ext cx="2831"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全会提出12项重要举措</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84" y="1814"/>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sym typeface="+mn-lt"/>
                </a:rPr>
                <a:t>六</a:t>
              </a:r>
              <a:endParaRPr lang="zh-CN" altLang="en-US" sz="2400" kern="0" dirty="0">
                <a:solidFill>
                  <a:prstClr val="white"/>
                </a:solidFill>
                <a:latin typeface="微软雅黑" panose="020B0503020204020204" charset="-122"/>
                <a:ea typeface="微软雅黑" panose="020B0503020204020204" charset="-122"/>
              </a:endParaRPr>
            </a:p>
          </p:txBody>
        </p:sp>
      </p:gr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48" name="组合 47"/>
          <p:cNvGrpSpPr/>
          <p:nvPr/>
        </p:nvGrpSpPr>
        <p:grpSpPr>
          <a:xfrm>
            <a:off x="4629141" y="2681619"/>
            <a:ext cx="2854469" cy="2473961"/>
            <a:chOff x="4043668" y="2135559"/>
            <a:chExt cx="3805959" cy="3298615"/>
          </a:xfrm>
        </p:grpSpPr>
        <p:grpSp>
          <p:nvGrpSpPr>
            <p:cNvPr id="17" name="组合 16"/>
            <p:cNvGrpSpPr/>
            <p:nvPr/>
          </p:nvGrpSpPr>
          <p:grpSpPr>
            <a:xfrm>
              <a:off x="4043668" y="2135559"/>
              <a:ext cx="3805959" cy="3298615"/>
              <a:chOff x="4010239" y="1486179"/>
              <a:chExt cx="4122810" cy="3573229"/>
            </a:xfrm>
          </p:grpSpPr>
          <p:sp>
            <p:nvSpPr>
              <p:cNvPr id="54" name="Teardrop 12"/>
              <p:cNvSpPr/>
              <p:nvPr/>
            </p:nvSpPr>
            <p:spPr>
              <a:xfrm rot="16200000">
                <a:off x="6140739" y="3296766"/>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5" name="Teardrop 13"/>
              <p:cNvSpPr/>
              <p:nvPr/>
            </p:nvSpPr>
            <p:spPr>
              <a:xfrm rot="10800000">
                <a:off x="6121609" y="1486180"/>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6" name="Teardrop 14"/>
              <p:cNvSpPr/>
              <p:nvPr/>
            </p:nvSpPr>
            <p:spPr>
              <a:xfrm>
                <a:off x="4230986" y="3315895"/>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7" name="Teardrop 17"/>
              <p:cNvSpPr/>
              <p:nvPr/>
            </p:nvSpPr>
            <p:spPr>
              <a:xfrm rot="5400000">
                <a:off x="4246344" y="1467052"/>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8" name="Isosceles Triangle 20"/>
              <p:cNvSpPr/>
              <p:nvPr/>
            </p:nvSpPr>
            <p:spPr>
              <a:xfrm rot="16200000">
                <a:off x="3944766" y="2316622"/>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9" name="Isosceles Triangle 21"/>
              <p:cNvSpPr/>
              <p:nvPr/>
            </p:nvSpPr>
            <p:spPr>
              <a:xfrm rot="5400000">
                <a:off x="7984947" y="2316623"/>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0" name="Isosceles Triangle 22"/>
              <p:cNvSpPr/>
              <p:nvPr/>
            </p:nvSpPr>
            <p:spPr>
              <a:xfrm rot="16200000">
                <a:off x="3944764" y="4160430"/>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1" name="Isosceles Triangle 23"/>
              <p:cNvSpPr/>
              <p:nvPr/>
            </p:nvSpPr>
            <p:spPr>
              <a:xfrm rot="5400000">
                <a:off x="7984946" y="4160431"/>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sp>
          <p:nvSpPr>
            <p:cNvPr id="50" name="文本框 49"/>
            <p:cNvSpPr txBox="1"/>
            <p:nvPr/>
          </p:nvSpPr>
          <p:spPr>
            <a:xfrm>
              <a:off x="5169147" y="2841736"/>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5</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1" name="文本框 50"/>
            <p:cNvSpPr txBox="1"/>
            <p:nvPr/>
          </p:nvSpPr>
          <p:spPr>
            <a:xfrm>
              <a:off x="5926523" y="2835497"/>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6</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2" name="文本框 51"/>
            <p:cNvSpPr txBox="1"/>
            <p:nvPr/>
          </p:nvSpPr>
          <p:spPr>
            <a:xfrm>
              <a:off x="5134907" y="3782856"/>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7</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3" name="文本框 52"/>
            <p:cNvSpPr txBox="1"/>
            <p:nvPr/>
          </p:nvSpPr>
          <p:spPr>
            <a:xfrm>
              <a:off x="5888804" y="3818345"/>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8</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grpSp>
        <p:nvGrpSpPr>
          <p:cNvPr id="29" name="组合 28"/>
          <p:cNvGrpSpPr/>
          <p:nvPr/>
        </p:nvGrpSpPr>
        <p:grpSpPr>
          <a:xfrm>
            <a:off x="224790" y="2155190"/>
            <a:ext cx="4337050" cy="1608455"/>
            <a:chOff x="354" y="3394"/>
            <a:chExt cx="6830" cy="2533"/>
          </a:xfrm>
        </p:grpSpPr>
        <p:sp>
          <p:nvSpPr>
            <p:cNvPr id="24" name="TextBox 154"/>
            <p:cNvSpPr txBox="1"/>
            <p:nvPr/>
          </p:nvSpPr>
          <p:spPr bwMode="auto">
            <a:xfrm>
              <a:off x="354" y="3394"/>
              <a:ext cx="6740" cy="556"/>
            </a:xfrm>
            <a:prstGeom prst="rect">
              <a:avLst/>
            </a:prstGeom>
            <a:noFill/>
          </p:spPr>
          <p:txBody>
            <a:bodyPr wrap="none" lIns="359980" tIns="0" rIns="0" bIns="0" anchor="ctr" anchorCtr="0">
              <a:noAutofit/>
            </a:bodyPr>
            <a:p>
              <a:pPr algn="r"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优先发展农业农村 全面推进乡村振兴</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19" name="文本框 18"/>
            <p:cNvSpPr txBox="1"/>
            <p:nvPr/>
          </p:nvSpPr>
          <p:spPr>
            <a:xfrm>
              <a:off x="915" y="4039"/>
              <a:ext cx="6269" cy="1888"/>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全面实施乡村振兴战略，强化以工补农、以城带乡，推动形成工农互促、城乡互补、协调发展、共同繁荣的新型工农城乡关系，加快农业农村现代化。</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30" name="组合 29"/>
          <p:cNvGrpSpPr/>
          <p:nvPr/>
        </p:nvGrpSpPr>
        <p:grpSpPr>
          <a:xfrm>
            <a:off x="7270750" y="2176145"/>
            <a:ext cx="4279900" cy="1259840"/>
            <a:chOff x="11450" y="3427"/>
            <a:chExt cx="6740" cy="1984"/>
          </a:xfrm>
        </p:grpSpPr>
        <p:sp>
          <p:nvSpPr>
            <p:cNvPr id="20" name="TextBox 154"/>
            <p:cNvSpPr txBox="1"/>
            <p:nvPr/>
          </p:nvSpPr>
          <p:spPr bwMode="auto">
            <a:xfrm>
              <a:off x="11450" y="3427"/>
              <a:ext cx="6740" cy="556"/>
            </a:xfrm>
            <a:prstGeom prst="rect">
              <a:avLst/>
            </a:prstGeom>
            <a:noFill/>
          </p:spPr>
          <p:txBody>
            <a:bodyPr wrap="none" lIns="359980" tIns="0" rIns="0" bIns="0" anchor="ctr" anchorCtr="0">
              <a:noAutofit/>
            </a:bodyPr>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优化国土空间布局 </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endParaRPr>
            </a:p>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推进区域协调发展和新型城镇化</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1" name="文本框 20"/>
            <p:cNvSpPr txBox="1"/>
            <p:nvPr/>
          </p:nvSpPr>
          <p:spPr>
            <a:xfrm>
              <a:off x="11891" y="4177"/>
              <a:ext cx="6269" cy="1234"/>
            </a:xfrm>
            <a:prstGeom prst="rect">
              <a:avLst/>
            </a:prstGeom>
            <a:noFill/>
          </p:spPr>
          <p:txBody>
            <a:bodyPr wrap="square" rtlCol="0" anchor="t">
              <a:spAutoFit/>
            </a:bodyPr>
            <a:p>
              <a:pPr algn="just" fontAlgn="auto">
                <a:lnSpc>
                  <a:spcPct val="150000"/>
                </a:lnSpc>
              </a:pPr>
              <a:r>
                <a:rPr lang="zh-CN" altLang="en-US" sz="1500">
                  <a:latin typeface="微软雅黑" panose="020B0503020204020204" charset="-122"/>
                  <a:ea typeface="微软雅黑" panose="020B0503020204020204" charset="-122"/>
                  <a:cs typeface="微软雅黑" panose="020B0503020204020204" charset="-122"/>
                  <a:sym typeface="+mn-ea"/>
                </a:rPr>
                <a:t>要构建国土空间开发保护新格局，推动区域协调发展，推进以人为核心的新型城镇化。</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31" name="组合 30"/>
          <p:cNvGrpSpPr/>
          <p:nvPr/>
        </p:nvGrpSpPr>
        <p:grpSpPr>
          <a:xfrm>
            <a:off x="255270" y="4309110"/>
            <a:ext cx="4337050" cy="1417320"/>
            <a:chOff x="402" y="6816"/>
            <a:chExt cx="6830" cy="2232"/>
          </a:xfrm>
        </p:grpSpPr>
        <p:sp>
          <p:nvSpPr>
            <p:cNvPr id="25" name="TextBox 154"/>
            <p:cNvSpPr txBox="1"/>
            <p:nvPr/>
          </p:nvSpPr>
          <p:spPr bwMode="auto">
            <a:xfrm>
              <a:off x="402" y="6816"/>
              <a:ext cx="6740" cy="556"/>
            </a:xfrm>
            <a:prstGeom prst="rect">
              <a:avLst/>
            </a:prstGeom>
            <a:noFill/>
          </p:spPr>
          <p:txBody>
            <a:bodyPr wrap="none" lIns="359980" tIns="0" rIns="0" bIns="0" anchor="ctr" anchorCtr="0">
              <a:noAutofit/>
            </a:bodyPr>
            <a:p>
              <a:pPr algn="r"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繁荣发展文化事业和文化产业</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endParaRPr>
            </a:p>
            <a:p>
              <a:pPr algn="r"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提高国家文化软实力</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6" name="文本框 25"/>
            <p:cNvSpPr txBox="1"/>
            <p:nvPr/>
          </p:nvSpPr>
          <p:spPr>
            <a:xfrm>
              <a:off x="963" y="7596"/>
              <a:ext cx="6269" cy="1452"/>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围绕举旗帜、聚民心、育新人、兴文化、展形象的使命任务，促进满足人民文化需求和增强人民精神力量相统一。</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32" name="组合 31"/>
          <p:cNvGrpSpPr/>
          <p:nvPr/>
        </p:nvGrpSpPr>
        <p:grpSpPr>
          <a:xfrm>
            <a:off x="7301230" y="4301490"/>
            <a:ext cx="4279900" cy="1694180"/>
            <a:chOff x="11498" y="6849"/>
            <a:chExt cx="6740" cy="2668"/>
          </a:xfrm>
        </p:grpSpPr>
        <p:sp>
          <p:nvSpPr>
            <p:cNvPr id="27" name="TextBox 154"/>
            <p:cNvSpPr txBox="1"/>
            <p:nvPr/>
          </p:nvSpPr>
          <p:spPr bwMode="auto">
            <a:xfrm>
              <a:off x="11498" y="6849"/>
              <a:ext cx="6740" cy="556"/>
            </a:xfrm>
            <a:prstGeom prst="rect">
              <a:avLst/>
            </a:prstGeom>
            <a:noFill/>
          </p:spPr>
          <p:txBody>
            <a:bodyPr wrap="none" lIns="359980" tIns="0" rIns="0" bIns="0" anchor="ctr" anchorCtr="0">
              <a:noAutofit/>
            </a:bodyPr>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推动绿色发展</a:t>
              </a:r>
              <a:endParaRPr lang="zh-CN" altLang="en-US" sz="1600" b="1">
                <a:solidFill>
                  <a:srgbClr val="C00000"/>
                </a:solidFill>
                <a:latin typeface="微软雅黑" panose="020B0503020204020204" charset="-122"/>
                <a:ea typeface="微软雅黑" panose="020B0503020204020204" charset="-122"/>
                <a:cs typeface="+mn-ea"/>
                <a:sym typeface="+mn-lt"/>
              </a:endParaRPr>
            </a:p>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促进人与自然和谐共生</a:t>
              </a:r>
              <a:endParaRPr lang="zh-CN" altLang="en-US" sz="1600" b="1" dirty="0">
                <a:solidFill>
                  <a:srgbClr val="C00000"/>
                </a:solidFill>
                <a:latin typeface="微软雅黑" panose="020B0503020204020204" charset="-122"/>
                <a:ea typeface="微软雅黑" panose="020B0503020204020204" charset="-122"/>
                <a:cs typeface="+mn-ea"/>
                <a:sym typeface="+mn-lt"/>
              </a:endParaRPr>
            </a:p>
          </p:txBody>
        </p:sp>
        <p:sp>
          <p:nvSpPr>
            <p:cNvPr id="28" name="文本框 27"/>
            <p:cNvSpPr txBox="1"/>
            <p:nvPr/>
          </p:nvSpPr>
          <p:spPr>
            <a:xfrm>
              <a:off x="11939" y="7629"/>
              <a:ext cx="6269" cy="1888"/>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华文中宋" panose="02010600040101010101" charset="-122"/>
                  <a:sym typeface="+mn-ea"/>
                </a:rPr>
                <a:t>坚持绿水青山就是金山银山理念，坚持尊重自然、顺应自然、保护自然，坚持节约优先、保护优先、自然恢复为主，守住自然生态安全边界。</a:t>
              </a:r>
              <a:endParaRPr lang="zh-CN" altLang="en-US" sz="150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13" presetClass="entr" presetSubtype="16" fill="hold" nodeType="withEffect">
                                  <p:stCondLst>
                                    <p:cond delay="0"/>
                                  </p:stCondLst>
                                  <p:childTnLst>
                                    <p:set>
                                      <p:cBhvr>
                                        <p:cTn id="9" dur="1000" fill="hold">
                                          <p:stCondLst>
                                            <p:cond delay="0"/>
                                          </p:stCondLst>
                                        </p:cTn>
                                        <p:tgtEl>
                                          <p:spTgt spid="48"/>
                                        </p:tgtEl>
                                        <p:attrNameLst>
                                          <p:attrName>style.visibility</p:attrName>
                                        </p:attrNameLst>
                                      </p:cBhvr>
                                      <p:to>
                                        <p:strVal val="visible"/>
                                      </p:to>
                                    </p:set>
                                    <p:animEffect transition="in" filter="plus(in)">
                                      <p:cBhvr>
                                        <p:cTn id="10" dur="1000"/>
                                        <p:tgtEl>
                                          <p:spTgt spid="48"/>
                                        </p:tgtEl>
                                      </p:cBhvr>
                                    </p:animEffect>
                                  </p:childTnLst>
                                </p:cTn>
                              </p:par>
                              <p:par>
                                <p:cTn id="11" presetID="2" presetClass="entr" presetSubtype="8"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grpSp>
        <p:nvGrpSpPr>
          <p:cNvPr id="9" name="组合 8"/>
          <p:cNvGrpSpPr/>
          <p:nvPr/>
        </p:nvGrpSpPr>
        <p:grpSpPr>
          <a:xfrm>
            <a:off x="648335" y="1715135"/>
            <a:ext cx="5372100" cy="3815080"/>
            <a:chOff x="826" y="2761"/>
            <a:chExt cx="8460" cy="6008"/>
          </a:xfrm>
        </p:grpSpPr>
        <p:sp>
          <p:nvSpPr>
            <p:cNvPr id="8" name="矩形 7"/>
            <p:cNvSpPr/>
            <p:nvPr/>
          </p:nvSpPr>
          <p:spPr>
            <a:xfrm>
              <a:off x="826" y="2761"/>
              <a:ext cx="8461" cy="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3"/>
            <a:stretch>
              <a:fillRect/>
            </a:stretch>
          </p:blipFill>
          <p:spPr>
            <a:xfrm>
              <a:off x="1001" y="2938"/>
              <a:ext cx="8130" cy="5655"/>
            </a:xfrm>
            <a:prstGeom prst="rect">
              <a:avLst/>
            </a:prstGeom>
            <a:ln w="57150">
              <a:solidFill>
                <a:schemeClr val="bg1"/>
              </a:solidFill>
            </a:ln>
          </p:spPr>
        </p:pic>
      </p:grpSp>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255385" y="2268220"/>
            <a:ext cx="5459095" cy="2861310"/>
          </a:xfrm>
          <a:prstGeom prst="rect">
            <a:avLst/>
          </a:prstGeom>
          <a:noFill/>
        </p:spPr>
        <p:txBody>
          <a:bodyPr wrap="square" rtlCol="0" anchor="t">
            <a:spAutoFit/>
          </a:bodyPr>
          <a:p>
            <a:pPr algn="just" fontAlgn="auto">
              <a:lnSpc>
                <a:spcPct val="150000"/>
              </a:lnSpc>
              <a:spcBef>
                <a:spcPts val="0"/>
              </a:spcBef>
              <a:spcAft>
                <a:spcPts val="0"/>
              </a:spcAft>
              <a:buClrTx/>
              <a:buSzTx/>
              <a:buFontTx/>
            </a:pPr>
            <a:r>
              <a:rPr lang="en-US" altLang="zh-CN" sz="2000">
                <a:solidFill>
                  <a:srgbClr val="D0020C"/>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mn-ea"/>
              </a:rPr>
              <a:t>中国共产党第十九届中央委员会第五次全体会议，于2020年10月26日至29日在北京举行。全会听取和讨论了习近平受中央政治局委托作的工作报告，审议通过了《中共中央关于制定国民经济和社会发展第十四个五年规划和二〇三五年远景目标的建议》。</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13" presetClass="entr" presetSubtype="16" fill="hold" grpId="1"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plus(in)">
                                      <p:cBhvr>
                                        <p:cTn id="10"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23875" y="1148715"/>
            <a:ext cx="4768215" cy="472440"/>
            <a:chOff x="825" y="1809"/>
            <a:chExt cx="7509" cy="744"/>
          </a:xfrm>
        </p:grpSpPr>
        <p:sp>
          <p:nvSpPr>
            <p:cNvPr id="2" name="Freeform: Shape 13"/>
            <p:cNvSpPr/>
            <p:nvPr/>
          </p:nvSpPr>
          <p:spPr>
            <a:xfrm>
              <a:off x="2518" y="1809"/>
              <a:ext cx="5817" cy="744"/>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3" name="TextBox 37"/>
            <p:cNvSpPr txBox="1"/>
            <p:nvPr/>
          </p:nvSpPr>
          <p:spPr>
            <a:xfrm>
              <a:off x="2691" y="1833"/>
              <a:ext cx="2831" cy="719"/>
            </a:xfrm>
            <a:prstGeom prst="rect">
              <a:avLst/>
            </a:prstGeom>
          </p:spPr>
          <p:txBody>
            <a:bodyPr wrap="none">
              <a:noAutofit/>
            </a:bodyPr>
            <a:p>
              <a:pPr algn="l" defTabSz="914400">
                <a:buClr>
                  <a:srgbClr val="000000">
                    <a:lumMod val="85000"/>
                    <a:lumOff val="15000"/>
                  </a:srgbClr>
                </a:buClr>
                <a:buSzPct val="105000"/>
              </a:pP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lt"/>
                </a:rPr>
                <a:t>全会提出12项重要举措</a:t>
              </a:r>
              <a:endParaRPr lang="zh-CN" altLang="en-US" sz="2400" dirty="0" smtClea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84" y="1814"/>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sym typeface="+mn-lt"/>
                </a:rPr>
                <a:t>六</a:t>
              </a:r>
              <a:endParaRPr lang="zh-CN" altLang="en-US" sz="2400" kern="0" dirty="0">
                <a:solidFill>
                  <a:prstClr val="white"/>
                </a:solidFill>
                <a:latin typeface="微软雅黑" panose="020B0503020204020204" charset="-122"/>
                <a:ea typeface="微软雅黑" panose="020B0503020204020204" charset="-122"/>
              </a:endParaRPr>
            </a:p>
          </p:txBody>
        </p:sp>
      </p:gr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48" name="组合 47"/>
          <p:cNvGrpSpPr/>
          <p:nvPr/>
        </p:nvGrpSpPr>
        <p:grpSpPr>
          <a:xfrm>
            <a:off x="4629141" y="2681619"/>
            <a:ext cx="2854469" cy="2473961"/>
            <a:chOff x="4043668" y="2135559"/>
            <a:chExt cx="3805959" cy="3298615"/>
          </a:xfrm>
        </p:grpSpPr>
        <p:grpSp>
          <p:nvGrpSpPr>
            <p:cNvPr id="17" name="组合 16"/>
            <p:cNvGrpSpPr/>
            <p:nvPr/>
          </p:nvGrpSpPr>
          <p:grpSpPr>
            <a:xfrm>
              <a:off x="4043668" y="2135559"/>
              <a:ext cx="3805959" cy="3298615"/>
              <a:chOff x="4010239" y="1486179"/>
              <a:chExt cx="4122810" cy="3573229"/>
            </a:xfrm>
          </p:grpSpPr>
          <p:sp>
            <p:nvSpPr>
              <p:cNvPr id="54" name="Teardrop 12"/>
              <p:cNvSpPr/>
              <p:nvPr/>
            </p:nvSpPr>
            <p:spPr>
              <a:xfrm rot="16200000">
                <a:off x="6140739" y="3296766"/>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5" name="Teardrop 13"/>
              <p:cNvSpPr/>
              <p:nvPr/>
            </p:nvSpPr>
            <p:spPr>
              <a:xfrm rot="10800000">
                <a:off x="6121609" y="1486180"/>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6" name="Teardrop 14"/>
              <p:cNvSpPr/>
              <p:nvPr/>
            </p:nvSpPr>
            <p:spPr>
              <a:xfrm>
                <a:off x="4230986" y="3315895"/>
                <a:ext cx="1781768" cy="1743513"/>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7" name="Teardrop 17"/>
              <p:cNvSpPr/>
              <p:nvPr/>
            </p:nvSpPr>
            <p:spPr>
              <a:xfrm rot="5400000">
                <a:off x="4246344" y="1467052"/>
                <a:ext cx="1743513" cy="1781768"/>
              </a:xfrm>
              <a:prstGeom prst="teardrop">
                <a:avLst/>
              </a:prstGeom>
              <a:solidFill>
                <a:srgbClr val="C00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8" name="Isosceles Triangle 20"/>
              <p:cNvSpPr/>
              <p:nvPr/>
            </p:nvSpPr>
            <p:spPr>
              <a:xfrm rot="16200000">
                <a:off x="3944766" y="2316622"/>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9" name="Isosceles Triangle 21"/>
              <p:cNvSpPr/>
              <p:nvPr/>
            </p:nvSpPr>
            <p:spPr>
              <a:xfrm rot="5400000">
                <a:off x="7984947" y="2316623"/>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0" name="Isosceles Triangle 22"/>
              <p:cNvSpPr/>
              <p:nvPr/>
            </p:nvSpPr>
            <p:spPr>
              <a:xfrm rot="16200000">
                <a:off x="3944764" y="4160430"/>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61" name="Isosceles Triangle 23"/>
              <p:cNvSpPr/>
              <p:nvPr/>
            </p:nvSpPr>
            <p:spPr>
              <a:xfrm rot="5400000">
                <a:off x="7984946" y="4160431"/>
                <a:ext cx="213577" cy="8262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sp>
          <p:nvSpPr>
            <p:cNvPr id="50" name="文本框 49"/>
            <p:cNvSpPr txBox="1"/>
            <p:nvPr/>
          </p:nvSpPr>
          <p:spPr>
            <a:xfrm>
              <a:off x="5169147" y="2841736"/>
              <a:ext cx="705763" cy="1044787"/>
            </a:xfrm>
            <a:prstGeom prst="rect">
              <a:avLst/>
            </a:prstGeom>
            <a:noFill/>
          </p:spPr>
          <p:txBody>
            <a:bodyPr wrap="square" rtlCol="0">
              <a:spAutoFit/>
            </a:bodyPr>
            <a:p>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9</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1" name="文本框 50"/>
            <p:cNvSpPr txBox="1"/>
            <p:nvPr/>
          </p:nvSpPr>
          <p:spPr>
            <a:xfrm>
              <a:off x="5926655" y="2835752"/>
              <a:ext cx="1423247" cy="1044787"/>
            </a:xfrm>
            <a:prstGeom prst="rect">
              <a:avLst/>
            </a:prstGeom>
            <a:noFill/>
          </p:spPr>
          <p:txBody>
            <a:bodyPr wrap="square" rtlCol="0">
              <a:spAutoFit/>
            </a:bodyPr>
            <a:p>
              <a:pPr algn="l"/>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10</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2" name="文本框 51"/>
            <p:cNvSpPr txBox="1"/>
            <p:nvPr/>
          </p:nvSpPr>
          <p:spPr>
            <a:xfrm>
              <a:off x="4500868" y="3783172"/>
              <a:ext cx="1340273" cy="1044787"/>
            </a:xfrm>
            <a:prstGeom prst="rect">
              <a:avLst/>
            </a:prstGeom>
            <a:noFill/>
          </p:spPr>
          <p:txBody>
            <a:bodyPr wrap="square" rtlCol="0">
              <a:spAutoFit/>
            </a:bodyPr>
            <a:p>
              <a:pPr algn="r"/>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11</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53" name="文本框 52"/>
            <p:cNvSpPr txBox="1"/>
            <p:nvPr/>
          </p:nvSpPr>
          <p:spPr>
            <a:xfrm>
              <a:off x="5888555" y="3818733"/>
              <a:ext cx="1460500" cy="1044787"/>
            </a:xfrm>
            <a:prstGeom prst="rect">
              <a:avLst/>
            </a:prstGeom>
            <a:noFill/>
          </p:spPr>
          <p:txBody>
            <a:bodyPr wrap="square" rtlCol="0">
              <a:spAutoFit/>
            </a:bodyPr>
            <a:p>
              <a:pPr algn="l"/>
              <a:r>
                <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rPr>
                <a:t>12</a:t>
              </a:r>
              <a:endParaRPr lang="en-US" altLang="zh-CN" sz="4500" i="1" dirty="0">
                <a:solidFill>
                  <a:prstClr val="white"/>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grpSp>
        <p:nvGrpSpPr>
          <p:cNvPr id="8" name="组合 7"/>
          <p:cNvGrpSpPr/>
          <p:nvPr/>
        </p:nvGrpSpPr>
        <p:grpSpPr>
          <a:xfrm>
            <a:off x="224790" y="2155190"/>
            <a:ext cx="4337050" cy="1331595"/>
            <a:chOff x="354" y="3394"/>
            <a:chExt cx="6830" cy="2097"/>
          </a:xfrm>
        </p:grpSpPr>
        <p:sp>
          <p:nvSpPr>
            <p:cNvPr id="24" name="TextBox 154"/>
            <p:cNvSpPr txBox="1"/>
            <p:nvPr/>
          </p:nvSpPr>
          <p:spPr bwMode="auto">
            <a:xfrm>
              <a:off x="354" y="3394"/>
              <a:ext cx="6740" cy="556"/>
            </a:xfrm>
            <a:prstGeom prst="rect">
              <a:avLst/>
            </a:prstGeom>
            <a:noFill/>
          </p:spPr>
          <p:txBody>
            <a:bodyPr wrap="none" lIns="359980" tIns="0" rIns="0" bIns="0" anchor="ctr" anchorCtr="0">
              <a:noAutofit/>
            </a:bodyPr>
            <a:p>
              <a:pPr algn="r" fontAlgn="auto">
                <a:lnSpc>
                  <a:spcPct val="100000"/>
                </a:lnSpc>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lt"/>
                </a:rPr>
                <a:t>实行高水平对外开放 开拓合作共赢新局面</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19" name="文本框 18"/>
            <p:cNvSpPr txBox="1"/>
            <p:nvPr/>
          </p:nvSpPr>
          <p:spPr>
            <a:xfrm>
              <a:off x="915" y="4039"/>
              <a:ext cx="6269" cy="1452"/>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要建设更高水平开放型经济新体制，全面提高对外开放水平，推动贸易和投资自由化便利化，推进贸易创新发展。</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9" name="组合 8"/>
          <p:cNvGrpSpPr/>
          <p:nvPr/>
        </p:nvGrpSpPr>
        <p:grpSpPr>
          <a:xfrm>
            <a:off x="7270750" y="2176145"/>
            <a:ext cx="4279900" cy="1857375"/>
            <a:chOff x="11450" y="3427"/>
            <a:chExt cx="6740" cy="2925"/>
          </a:xfrm>
        </p:grpSpPr>
        <p:sp>
          <p:nvSpPr>
            <p:cNvPr id="20" name="TextBox 154"/>
            <p:cNvSpPr txBox="1"/>
            <p:nvPr/>
          </p:nvSpPr>
          <p:spPr bwMode="auto">
            <a:xfrm>
              <a:off x="11450" y="3427"/>
              <a:ext cx="6740" cy="556"/>
            </a:xfrm>
            <a:prstGeom prst="rect">
              <a:avLst/>
            </a:prstGeom>
            <a:noFill/>
          </p:spPr>
          <p:txBody>
            <a:bodyPr wrap="none" lIns="359980" tIns="0" rIns="0" bIns="0" anchor="ctr" anchorCtr="0">
              <a:noAutofit/>
            </a:bodyPr>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改善人民生活品质 提高社会建设水平</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1" name="文本框 20"/>
            <p:cNvSpPr txBox="1"/>
            <p:nvPr/>
          </p:nvSpPr>
          <p:spPr>
            <a:xfrm>
              <a:off x="11891" y="4027"/>
              <a:ext cx="6269" cy="2325"/>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要提高人民收入水平，强化就业优先政策，建设高质量教育体系，健全多层次社会保障体系，全面推进健康中国建设，实施积极应对人口老龄化国家战略，加强和创新社会治理。</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13" name="组合 12"/>
          <p:cNvGrpSpPr/>
          <p:nvPr/>
        </p:nvGrpSpPr>
        <p:grpSpPr>
          <a:xfrm>
            <a:off x="255270" y="4299585"/>
            <a:ext cx="4337050" cy="1885950"/>
            <a:chOff x="402" y="6771"/>
            <a:chExt cx="6830" cy="2970"/>
          </a:xfrm>
        </p:grpSpPr>
        <p:sp>
          <p:nvSpPr>
            <p:cNvPr id="25" name="TextBox 154"/>
            <p:cNvSpPr txBox="1"/>
            <p:nvPr/>
          </p:nvSpPr>
          <p:spPr bwMode="auto">
            <a:xfrm>
              <a:off x="402" y="6771"/>
              <a:ext cx="6740" cy="556"/>
            </a:xfrm>
            <a:prstGeom prst="rect">
              <a:avLst/>
            </a:prstGeom>
            <a:noFill/>
          </p:spPr>
          <p:txBody>
            <a:bodyPr wrap="none" lIns="359980" tIns="0" rIns="0" bIns="0" anchor="ctr" anchorCtr="0">
              <a:noAutofit/>
            </a:bodyPr>
            <a:p>
              <a:pPr algn="r"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统筹发展和安全 建设更高水平的平安中国</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6" name="文本框 25"/>
            <p:cNvSpPr txBox="1"/>
            <p:nvPr/>
          </p:nvSpPr>
          <p:spPr>
            <a:xfrm>
              <a:off x="963" y="7416"/>
              <a:ext cx="6269" cy="2325"/>
            </a:xfrm>
            <a:prstGeom prst="rect">
              <a:avLst/>
            </a:prstGeom>
            <a:noFill/>
          </p:spPr>
          <p:txBody>
            <a:bodyPr wrap="square" rtlCol="0" anchor="t">
              <a:spAutoFit/>
            </a:bodyPr>
            <a:p>
              <a:pPr algn="just" fontAlgn="auto">
                <a:lnSpc>
                  <a:spcPct val="120000"/>
                </a:lnSpc>
                <a:spcBef>
                  <a:spcPts val="0"/>
                </a:spcBef>
                <a:spcAft>
                  <a:spcPts val="0"/>
                </a:spcAft>
              </a:pPr>
              <a:r>
                <a:rPr lang="zh-CN" altLang="en-US" sz="1500">
                  <a:latin typeface="微软雅黑" panose="020B0503020204020204" charset="-122"/>
                  <a:ea typeface="微软雅黑" panose="020B0503020204020204" charset="-122"/>
                  <a:cs typeface="微软雅黑" panose="020B0503020204020204" charset="-122"/>
                  <a:sym typeface="+mn-ea"/>
                </a:rPr>
                <a:t>坚持总体国家安全观，实施国家安全战略，维护和塑造国家安全，统筹传统安全和非传统安全，把安全发展贯穿国家发展各领域和全过程，防范和化解影响我国现代化进程的各种风险，筑牢国家安全屏障。</a:t>
              </a:r>
              <a:endParaRPr lang="zh-CN" altLang="en-US" sz="1500">
                <a:latin typeface="微软雅黑" panose="020B0503020204020204" charset="-122"/>
                <a:ea typeface="微软雅黑" panose="020B0503020204020204" charset="-122"/>
                <a:cs typeface="微软雅黑" panose="020B0503020204020204" charset="-122"/>
              </a:endParaRPr>
            </a:p>
          </p:txBody>
        </p:sp>
      </p:grpSp>
      <p:grpSp>
        <p:nvGrpSpPr>
          <p:cNvPr id="15" name="组合 14"/>
          <p:cNvGrpSpPr/>
          <p:nvPr/>
        </p:nvGrpSpPr>
        <p:grpSpPr>
          <a:xfrm>
            <a:off x="7301230" y="4320540"/>
            <a:ext cx="4279900" cy="1385570"/>
            <a:chOff x="11498" y="6804"/>
            <a:chExt cx="6740" cy="2182"/>
          </a:xfrm>
        </p:grpSpPr>
        <p:sp>
          <p:nvSpPr>
            <p:cNvPr id="27" name="TextBox 154"/>
            <p:cNvSpPr txBox="1"/>
            <p:nvPr/>
          </p:nvSpPr>
          <p:spPr bwMode="auto">
            <a:xfrm>
              <a:off x="11498" y="6804"/>
              <a:ext cx="6740" cy="556"/>
            </a:xfrm>
            <a:prstGeom prst="rect">
              <a:avLst/>
            </a:prstGeom>
            <a:noFill/>
          </p:spPr>
          <p:txBody>
            <a:bodyPr wrap="none" lIns="359980" tIns="0" rIns="0" bIns="0" anchor="ctr" anchorCtr="0">
              <a:noAutofit/>
            </a:bodyPr>
            <a:p>
              <a:pPr algn="l" fontAlgn="auto">
                <a:lnSpc>
                  <a:spcPct val="100000"/>
                </a:lnSpc>
              </a:pPr>
              <a:r>
                <a:rPr lang="zh-CN" altLang="en-US" sz="1600" b="1">
                  <a:solidFill>
                    <a:srgbClr val="C00000"/>
                  </a:solidFill>
                  <a:latin typeface="微软雅黑" panose="020B0503020204020204" charset="-122"/>
                  <a:ea typeface="微软雅黑" panose="020B0503020204020204" charset="-122"/>
                  <a:cs typeface="+mn-ea"/>
                  <a:sym typeface="+mn-lt"/>
                </a:rPr>
                <a:t>加快国防和军队现代化 实现富国和强军相统一</a:t>
              </a:r>
              <a:endParaRPr lang="zh-CN" altLang="en-US" sz="1600" b="1" dirty="0">
                <a:solidFill>
                  <a:srgbClr val="C00000"/>
                </a:solidFill>
                <a:latin typeface="微软雅黑" panose="020B0503020204020204" charset="-122"/>
                <a:ea typeface="微软雅黑" panose="020B0503020204020204" charset="-122"/>
                <a:cs typeface="+mn-ea"/>
                <a:sym typeface="+mn-lt"/>
              </a:endParaRPr>
            </a:p>
          </p:txBody>
        </p:sp>
        <p:sp>
          <p:nvSpPr>
            <p:cNvPr id="28" name="文本框 27"/>
            <p:cNvSpPr txBox="1"/>
            <p:nvPr/>
          </p:nvSpPr>
          <p:spPr>
            <a:xfrm>
              <a:off x="11939" y="7449"/>
              <a:ext cx="6269" cy="1537"/>
            </a:xfrm>
            <a:prstGeom prst="rect">
              <a:avLst/>
            </a:prstGeom>
            <a:noFill/>
          </p:spPr>
          <p:txBody>
            <a:bodyPr wrap="square" rtlCol="0" anchor="t">
              <a:spAutoFit/>
            </a:bodyPr>
            <a:p>
              <a:pPr algn="just" fontAlgn="auto">
                <a:lnSpc>
                  <a:spcPct val="120000"/>
                </a:lnSpc>
                <a:spcBef>
                  <a:spcPts val="0"/>
                </a:spcBef>
                <a:spcAft>
                  <a:spcPts val="0"/>
                </a:spcAft>
              </a:pPr>
              <a:r>
                <a:rPr lang="zh-CN" altLang="en-US" sz="1600">
                  <a:latin typeface="微软雅黑" panose="020B0503020204020204" charset="-122"/>
                  <a:ea typeface="微软雅黑" panose="020B0503020204020204" charset="-122"/>
                  <a:cs typeface="微软雅黑" panose="020B0503020204020204" charset="-122"/>
                  <a:sym typeface="+mn-ea"/>
                </a:rPr>
                <a:t>全面加强练兵备战，提高捍卫国家主权、安全、发展利益的战略能力，确保二〇二七年实现建军百年奋斗目标。</a:t>
              </a:r>
              <a:endParaRPr lang="zh-CN" altLang="en-US" sz="160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3" presetClass="entr" presetSubtype="16" fill="hold" nodeType="withEffect">
                                  <p:stCondLst>
                                    <p:cond delay="0"/>
                                  </p:stCondLst>
                                  <p:childTnLst>
                                    <p:set>
                                      <p:cBhvr>
                                        <p:cTn id="9" dur="1000" fill="hold">
                                          <p:stCondLst>
                                            <p:cond delay="0"/>
                                          </p:stCondLst>
                                        </p:cTn>
                                        <p:tgtEl>
                                          <p:spTgt spid="48"/>
                                        </p:tgtEl>
                                        <p:attrNameLst>
                                          <p:attrName>style.visibility</p:attrName>
                                        </p:attrNameLst>
                                      </p:cBhvr>
                                      <p:to>
                                        <p:strVal val="visible"/>
                                      </p:to>
                                    </p:set>
                                    <p:animEffect transition="in" filter="plus(in)">
                                      <p:cBhvr>
                                        <p:cTn id="10" dur="1000"/>
                                        <p:tgtEl>
                                          <p:spTgt spid="48"/>
                                        </p:tgtEl>
                                      </p:cBhvr>
                                    </p:animEffect>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图片1"/>
          <p:cNvPicPr>
            <a:picLocks noChangeAspect="1"/>
          </p:cNvPicPr>
          <p:nvPr/>
        </p:nvPicPr>
        <p:blipFill>
          <a:blip r:embed="rId1"/>
          <a:stretch>
            <a:fillRect/>
          </a:stretch>
        </p:blipFill>
        <p:spPr>
          <a:xfrm>
            <a:off x="-76200" y="-41910"/>
            <a:ext cx="12343765" cy="6942455"/>
          </a:xfrm>
          <a:prstGeom prst="rect">
            <a:avLst/>
          </a:prstGeom>
        </p:spPr>
      </p:pic>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sp>
        <p:nvSpPr>
          <p:cNvPr id="26" name="文本框 13"/>
          <p:cNvSpPr txBox="1">
            <a:spLocks noChangeArrowheads="1"/>
          </p:cNvSpPr>
          <p:nvPr/>
        </p:nvSpPr>
        <p:spPr bwMode="auto">
          <a:xfrm>
            <a:off x="1469390" y="2055495"/>
            <a:ext cx="895286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en-US" altLang="zh-CN" sz="200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Source Han Sans SC"/>
              </a:rPr>
              <a:t>       </a:t>
            </a:r>
            <a:r>
              <a:rPr lang="zh-CN" altLang="en-US" sz="200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Source Han Sans SC"/>
              </a:rPr>
              <a:t>全会强调，实现“十四五”规划和二〇三五年远景目标，必须坚持党的全面领导，充分调动一切积极因素，广泛团结一切可以团结的力量，形成推动发展的强大合力。要加强党中央集中统一领导，推进社会主义政治建设，健全规划制定和落实机制。要保持香港、澳门长期繁荣稳定，推进两岸关系和平发展和祖国统一。要高举和平、发展、合作、共赢旗帜，积极营造良好外部环境，推动构建新型国际关系和人类命运共同体。</a:t>
            </a:r>
            <a:endParaRPr lang="zh-CN" altLang="en-US" sz="200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Source Han Sans SC"/>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8735" y="-34290"/>
            <a:ext cx="12278995" cy="697420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rotWithShape="1">
          <a:blip r:embed="rId1">
            <a:duotone>
              <a:schemeClr val="accent4">
                <a:shade val="45000"/>
                <a:satMod val="135000"/>
              </a:schemeClr>
              <a:prstClr val="white"/>
            </a:duotone>
            <a:extLst>
              <a:ext uri="{28A0092B-C50C-407E-A947-70E740481C1C}">
                <a14:useLocalDpi xmlns:a14="http://schemas.microsoft.com/office/drawing/2010/main" val="0"/>
              </a:ext>
            </a:extLst>
          </a:blip>
          <a:srcRect b="60556"/>
          <a:stretch>
            <a:fillRect/>
          </a:stretch>
        </p:blipFill>
        <p:spPr>
          <a:xfrm>
            <a:off x="-334010" y="3051175"/>
            <a:ext cx="12888595" cy="4989830"/>
          </a:xfrm>
          <a:prstGeom prst="rect">
            <a:avLst/>
          </a:prstGeom>
        </p:spPr>
      </p:pic>
      <p:sp>
        <p:nvSpPr>
          <p:cNvPr id="2" name="标题 1"/>
          <p:cNvSpPr>
            <a:spLocks noGrp="1"/>
          </p:cNvSpPr>
          <p:nvPr>
            <p:ph type="ctrTitle"/>
          </p:nvPr>
        </p:nvSpPr>
        <p:spPr>
          <a:xfrm>
            <a:off x="697230" y="2726055"/>
            <a:ext cx="11170285" cy="1303655"/>
          </a:xfrm>
        </p:spPr>
        <p:txBody>
          <a:bodyPr>
            <a:noAutofit/>
          </a:bodyPr>
          <a:p>
            <a:pPr fontAlgn="auto">
              <a:lnSpc>
                <a:spcPct val="150000"/>
              </a:lnSpc>
            </a:pP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全党全国各族人民要紧密团结在以习近平同志为核心的党中央周围，</a:t>
            </a:r>
            <a:br>
              <a:rPr lang="zh-CN" altLang="en-US" sz="2800" b="1">
                <a:solidFill>
                  <a:schemeClr val="bg1"/>
                </a:solidFill>
                <a:latin typeface="微软雅黑" panose="020B0503020204020204" charset="-122"/>
                <a:ea typeface="微软雅黑" panose="020B0503020204020204" charset="-122"/>
                <a:cs typeface="微软雅黑" panose="020B0503020204020204" charset="-122"/>
              </a:rPr>
            </a:b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同心同德，顽强奋斗，夺取全面建设社会主义现代化国家新胜利！</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4" name="图片 3" descr="背景1"/>
          <p:cNvPicPr>
            <a:picLocks noChangeAspect="1"/>
          </p:cNvPicPr>
          <p:nvPr/>
        </p:nvPicPr>
        <p:blipFill>
          <a:blip r:embed="rId2"/>
          <a:stretch>
            <a:fillRect/>
          </a:stretch>
        </p:blipFill>
        <p:spPr>
          <a:xfrm>
            <a:off x="4927600" y="374650"/>
            <a:ext cx="2126615" cy="2038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sp>
        <p:nvSpPr>
          <p:cNvPr id="5" name="对角圆角矩形 4"/>
          <p:cNvSpPr/>
          <p:nvPr/>
        </p:nvSpPr>
        <p:spPr>
          <a:xfrm>
            <a:off x="523875" y="1161415"/>
            <a:ext cx="852170" cy="459740"/>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726440" y="1161415"/>
            <a:ext cx="522605" cy="46037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一</a:t>
            </a:r>
            <a:endParaRPr lang="zh-CN" altLang="en-US" sz="2400" kern="0" dirty="0">
              <a:solidFill>
                <a:prstClr val="white"/>
              </a:solidFill>
              <a:latin typeface="微软雅黑" panose="020B0503020204020204" charset="-122"/>
              <a:ea typeface="微软雅黑" panose="020B0503020204020204" charset="-122"/>
            </a:endParaRPr>
          </a:p>
        </p:txBody>
      </p:sp>
      <p:sp>
        <p:nvSpPr>
          <p:cNvPr id="26" name="文本框 13"/>
          <p:cNvSpPr txBox="1">
            <a:spLocks noChangeArrowheads="1"/>
          </p:cNvSpPr>
          <p:nvPr/>
        </p:nvSpPr>
        <p:spPr bwMode="auto">
          <a:xfrm>
            <a:off x="1619885" y="2472690"/>
            <a:ext cx="8952865" cy="298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en-US" altLang="zh-CN" sz="1800" noProof="0" dirty="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Source Han Sans SC"/>
              </a:rPr>
              <a:t>     </a:t>
            </a:r>
            <a:r>
              <a:rPr lang="en-US" altLang="zh-CN" sz="2000" noProof="0" dirty="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Source Han Sans SC"/>
              </a:rPr>
              <a:t>  </a:t>
            </a: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全会充分肯定党的十九届四中全会以来中央政治局的工作。</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       全会一致认为，面对错综复杂的国际形势、艰巨繁重的国内改革发展稳定任务特别是新冠肺炎疫情严重冲击，以习近平同志为核心的党中央不忘初心、牢记使命，团结带领全党全国各族人民砥砺前行、开拓创新，奋发有为推进党和国家各项事业，战胜各种风险挑战，中国特色社会主义的航船继续乘风破浪、坚毅前行。</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p:txBody>
      </p:sp>
      <p:sp>
        <p:nvSpPr>
          <p:cNvPr id="7" name="Freeform: Shape 13"/>
          <p:cNvSpPr/>
          <p:nvPr/>
        </p:nvSpPr>
        <p:spPr>
          <a:xfrm>
            <a:off x="1642110" y="1139190"/>
            <a:ext cx="1797685" cy="487045"/>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8" name="图片 7" descr="未标题-1"/>
          <p:cNvPicPr>
            <a:picLocks noChangeAspect="1"/>
          </p:cNvPicPr>
          <p:nvPr/>
        </p:nvPicPr>
        <p:blipFill>
          <a:blip r:embed="rId3"/>
          <a:stretch>
            <a:fillRect/>
          </a:stretch>
        </p:blipFill>
        <p:spPr>
          <a:xfrm>
            <a:off x="2914650" y="1132840"/>
            <a:ext cx="693420" cy="478155"/>
          </a:xfrm>
          <a:prstGeom prst="rect">
            <a:avLst/>
          </a:prstGeom>
        </p:spPr>
      </p:pic>
      <p:sp>
        <p:nvSpPr>
          <p:cNvPr id="16" name="TextBox 37"/>
          <p:cNvSpPr txBox="1"/>
          <p:nvPr/>
        </p:nvSpPr>
        <p:spPr>
          <a:xfrm>
            <a:off x="1813560" y="1154430"/>
            <a:ext cx="1435100" cy="456565"/>
          </a:xfrm>
          <a:prstGeom prst="rect">
            <a:avLst/>
          </a:prstGeom>
        </p:spPr>
        <p:txBody>
          <a:bodyPr wrap="none">
            <a:noAutofit/>
          </a:bodyPr>
          <a:p>
            <a:pPr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工作回顾</a:t>
            </a:r>
            <a:endParaRPr lang="zh-CN" altLang="en-US" sz="2400" b="1" dirty="0" smtClean="0">
              <a:solidFill>
                <a:srgbClr val="FFFFFF"/>
              </a:solidFill>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23875" y="1132840"/>
            <a:ext cx="8096885" cy="492760"/>
            <a:chOff x="825" y="1784"/>
            <a:chExt cx="12751" cy="776"/>
          </a:xfrm>
        </p:grpSpPr>
        <p:sp>
          <p:nvSpPr>
            <p:cNvPr id="2" name="Freeform: Shape 13"/>
            <p:cNvSpPr/>
            <p:nvPr/>
          </p:nvSpPr>
          <p:spPr>
            <a:xfrm>
              <a:off x="2586" y="1794"/>
              <a:ext cx="2831"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14" name="图片 13" descr="未标题-1"/>
            <p:cNvPicPr>
              <a:picLocks noChangeAspect="1"/>
            </p:cNvPicPr>
            <p:nvPr/>
          </p:nvPicPr>
          <p:blipFill>
            <a:blip r:embed="rId3"/>
            <a:stretch>
              <a:fillRect/>
            </a:stretch>
          </p:blipFill>
          <p:spPr>
            <a:xfrm>
              <a:off x="4590" y="1784"/>
              <a:ext cx="1092" cy="753"/>
            </a:xfrm>
            <a:prstGeom prst="rect">
              <a:avLst/>
            </a:prstGeom>
          </p:spPr>
        </p:pic>
        <p:sp>
          <p:nvSpPr>
            <p:cNvPr id="3" name="TextBox 37"/>
            <p:cNvSpPr txBox="1"/>
            <p:nvPr/>
          </p:nvSpPr>
          <p:spPr>
            <a:xfrm>
              <a:off x="2856" y="1818"/>
              <a:ext cx="2260" cy="719"/>
            </a:xfrm>
            <a:prstGeom prst="rect">
              <a:avLst/>
            </a:prstGeom>
          </p:spPr>
          <p:txBody>
            <a:bodyPr wrap="none">
              <a:noAutofit/>
            </a:bodyPr>
            <a:p>
              <a:pPr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工作回顾</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14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一</a:t>
              </a:r>
              <a:endParaRPr lang="zh-CN" altLang="en-US" sz="2400" kern="0" dirty="0">
                <a:solidFill>
                  <a:prstClr val="white"/>
                </a:solidFill>
                <a:latin typeface="微软雅黑" panose="020B0503020204020204" charset="-122"/>
                <a:ea typeface="微软雅黑" panose="020B0503020204020204" charset="-122"/>
              </a:endParaRPr>
            </a:p>
          </p:txBody>
        </p:sp>
        <p:sp>
          <p:nvSpPr>
            <p:cNvPr id="31" name="TextBox 30"/>
            <p:cNvSpPr txBox="1"/>
            <p:nvPr/>
          </p:nvSpPr>
          <p:spPr>
            <a:xfrm>
              <a:off x="5682" y="1812"/>
              <a:ext cx="7895" cy="725"/>
            </a:xfrm>
            <a:prstGeom prst="rect">
              <a:avLst/>
            </a:prstGeom>
            <a:noFill/>
          </p:spPr>
          <p:txBody>
            <a:bodyPr wrap="square" rtlCol="0">
              <a:spAutoFit/>
            </a:bodyPr>
            <a:p>
              <a:pPr algn="l">
                <a:lnSpc>
                  <a:spcPct val="120000"/>
                </a:lnSpc>
                <a:buClrTx/>
                <a:buSzTx/>
                <a:buFont typeface="Arial" panose="020B0604020202020204" pitchFamily="34" charset="0"/>
              </a:pPr>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决胜全面建成小康社会取得决定性成就</a:t>
              </a:r>
              <a:endPar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endParaRPr>
            </a:p>
          </p:txBody>
        </p:sp>
      </p:grpSp>
      <p:grpSp>
        <p:nvGrpSpPr>
          <p:cNvPr id="8" name="组合 7"/>
          <p:cNvGrpSpPr/>
          <p:nvPr/>
        </p:nvGrpSpPr>
        <p:grpSpPr>
          <a:xfrm>
            <a:off x="865505" y="2178685"/>
            <a:ext cx="10415905" cy="1194435"/>
            <a:chOff x="1363" y="3431"/>
            <a:chExt cx="16403" cy="1881"/>
          </a:xfrm>
        </p:grpSpPr>
        <p:sp>
          <p:nvSpPr>
            <p:cNvPr id="32" name="矩形: 圆角 12"/>
            <p:cNvSpPr/>
            <p:nvPr/>
          </p:nvSpPr>
          <p:spPr>
            <a:xfrm>
              <a:off x="2302" y="3431"/>
              <a:ext cx="14471" cy="1774"/>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Bef>
                  <a:spcPts val="0"/>
                </a:spcBef>
                <a:spcAft>
                  <a:spcPts val="0"/>
                </a:spcAft>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“十三五”时期，全面深化改革取得重大突破，全面依法治国取得重大进展，全面从严治党取得重大成果，国家治理体系和治理能力现代化加快推进，中国共产党领导和我国社会主义制度优势进一步彰显。</a:t>
              </a:r>
              <a:endParaRPr lang="zh-CN" altLang="en-US" b="1" kern="1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endParaRPr>
            </a:p>
          </p:txBody>
        </p:sp>
        <p:pic>
          <p:nvPicPr>
            <p:cNvPr id="16" name="图片 15"/>
            <p:cNvPicPr>
              <a:picLocks noChangeAspect="1"/>
            </p:cNvPicPr>
            <p:nvPr/>
          </p:nvPicPr>
          <p:blipFill>
            <a:blip r:embed="rId4"/>
            <a:stretch>
              <a:fillRect/>
            </a:stretch>
          </p:blipFill>
          <p:spPr>
            <a:xfrm rot="20741150">
              <a:off x="1363" y="3900"/>
              <a:ext cx="651" cy="1412"/>
            </a:xfrm>
            <a:prstGeom prst="rect">
              <a:avLst/>
            </a:prstGeom>
          </p:spPr>
        </p:pic>
        <p:pic>
          <p:nvPicPr>
            <p:cNvPr id="17" name="图片 16"/>
            <p:cNvPicPr>
              <a:picLocks noChangeAspect="1"/>
            </p:cNvPicPr>
            <p:nvPr/>
          </p:nvPicPr>
          <p:blipFill>
            <a:blip r:embed="rId4"/>
            <a:stretch>
              <a:fillRect/>
            </a:stretch>
          </p:blipFill>
          <p:spPr>
            <a:xfrm rot="1121148" flipH="1">
              <a:off x="17062" y="3948"/>
              <a:ext cx="704" cy="1335"/>
            </a:xfrm>
            <a:prstGeom prst="rect">
              <a:avLst/>
            </a:prstGeom>
          </p:spPr>
        </p:pic>
      </p:grpSp>
      <p:grpSp>
        <p:nvGrpSpPr>
          <p:cNvPr id="11" name="组合 10"/>
          <p:cNvGrpSpPr/>
          <p:nvPr/>
        </p:nvGrpSpPr>
        <p:grpSpPr>
          <a:xfrm>
            <a:off x="1372235" y="3750310"/>
            <a:ext cx="9539605" cy="914400"/>
            <a:chOff x="2161" y="6041"/>
            <a:chExt cx="15023" cy="1440"/>
          </a:xfrm>
        </p:grpSpPr>
        <p:sp>
          <p:nvSpPr>
            <p:cNvPr id="18" name="矩形: 圆角 12"/>
            <p:cNvSpPr/>
            <p:nvPr/>
          </p:nvSpPr>
          <p:spPr>
            <a:xfrm>
              <a:off x="3055" y="6041"/>
              <a:ext cx="13065" cy="1217"/>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经济实力、科技实力、综合国力跃上新的大台阶，经济运行总体平稳，经济结构持续优化，预计二〇二〇年国内生产总值突破一百万亿元。</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endParaRPr>
            </a:p>
          </p:txBody>
        </p:sp>
        <p:pic>
          <p:nvPicPr>
            <p:cNvPr id="19" name="图片 18"/>
            <p:cNvPicPr>
              <a:picLocks noChangeAspect="1"/>
            </p:cNvPicPr>
            <p:nvPr/>
          </p:nvPicPr>
          <p:blipFill>
            <a:blip r:embed="rId4"/>
            <a:stretch>
              <a:fillRect/>
            </a:stretch>
          </p:blipFill>
          <p:spPr>
            <a:xfrm rot="20741150">
              <a:off x="2161" y="6069"/>
              <a:ext cx="651" cy="1412"/>
            </a:xfrm>
            <a:prstGeom prst="rect">
              <a:avLst/>
            </a:prstGeom>
          </p:spPr>
        </p:pic>
        <p:pic>
          <p:nvPicPr>
            <p:cNvPr id="20" name="图片 19"/>
            <p:cNvPicPr>
              <a:picLocks noChangeAspect="1"/>
            </p:cNvPicPr>
            <p:nvPr/>
          </p:nvPicPr>
          <p:blipFill>
            <a:blip r:embed="rId4"/>
            <a:stretch>
              <a:fillRect/>
            </a:stretch>
          </p:blipFill>
          <p:spPr>
            <a:xfrm rot="1121148" flipH="1">
              <a:off x="16480" y="6117"/>
              <a:ext cx="704" cy="1335"/>
            </a:xfrm>
            <a:prstGeom prst="rect">
              <a:avLst/>
            </a:prstGeom>
          </p:spPr>
        </p:pic>
      </p:grpSp>
      <p:grpSp>
        <p:nvGrpSpPr>
          <p:cNvPr id="15" name="组合 14"/>
          <p:cNvGrpSpPr/>
          <p:nvPr/>
        </p:nvGrpSpPr>
        <p:grpSpPr>
          <a:xfrm>
            <a:off x="1857375" y="4795520"/>
            <a:ext cx="8568055" cy="896620"/>
            <a:chOff x="2925" y="7552"/>
            <a:chExt cx="13493" cy="1412"/>
          </a:xfrm>
        </p:grpSpPr>
        <p:sp>
          <p:nvSpPr>
            <p:cNvPr id="21" name="矩形: 圆角 12"/>
            <p:cNvSpPr/>
            <p:nvPr/>
          </p:nvSpPr>
          <p:spPr>
            <a:xfrm>
              <a:off x="3909" y="7869"/>
              <a:ext cx="11445" cy="940"/>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脱贫攻坚成果举世瞩目，五千五百七十五万农村贫困人口实现脱贫。</a:t>
              </a:r>
              <a:endParaRPr lang="zh-CN" altLang="en-US" sz="2000" dirty="0">
                <a:solidFill>
                  <a:schemeClr val="bg1"/>
                </a:solidFill>
                <a:latin typeface="华文中宋" panose="02010600040101010101" charset="-122"/>
                <a:ea typeface="华文中宋" panose="02010600040101010101" charset="-122"/>
                <a:cs typeface="微软雅黑" panose="020B0503020204020204" charset="-122"/>
                <a:sym typeface="zihun58hao-chuangzhonghei" panose="00000500000000000000" pitchFamily="2" charset="-122"/>
              </a:endParaRPr>
            </a:p>
          </p:txBody>
        </p:sp>
        <p:pic>
          <p:nvPicPr>
            <p:cNvPr id="22" name="图片 21"/>
            <p:cNvPicPr>
              <a:picLocks noChangeAspect="1"/>
            </p:cNvPicPr>
            <p:nvPr/>
          </p:nvPicPr>
          <p:blipFill>
            <a:blip r:embed="rId4"/>
            <a:stretch>
              <a:fillRect/>
            </a:stretch>
          </p:blipFill>
          <p:spPr>
            <a:xfrm rot="20741150">
              <a:off x="2925" y="7552"/>
              <a:ext cx="651" cy="1412"/>
            </a:xfrm>
            <a:prstGeom prst="rect">
              <a:avLst/>
            </a:prstGeom>
          </p:spPr>
        </p:pic>
        <p:pic>
          <p:nvPicPr>
            <p:cNvPr id="23" name="图片 22"/>
            <p:cNvPicPr>
              <a:picLocks noChangeAspect="1"/>
            </p:cNvPicPr>
            <p:nvPr/>
          </p:nvPicPr>
          <p:blipFill>
            <a:blip r:embed="rId4"/>
            <a:stretch>
              <a:fillRect/>
            </a:stretch>
          </p:blipFill>
          <p:spPr>
            <a:xfrm rot="1121148" flipH="1">
              <a:off x="15714" y="7600"/>
              <a:ext cx="704" cy="1335"/>
            </a:xfrm>
            <a:prstGeom prst="rect">
              <a:avLst/>
            </a:prstGeom>
          </p:spPr>
        </p:pic>
      </p:grpSp>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068320" y="3331210"/>
            <a:ext cx="5803265" cy="896620"/>
            <a:chOff x="4832" y="5246"/>
            <a:chExt cx="9139" cy="1412"/>
          </a:xfrm>
        </p:grpSpPr>
        <p:sp>
          <p:nvSpPr>
            <p:cNvPr id="18" name="矩形: 圆角 12"/>
            <p:cNvSpPr/>
            <p:nvPr/>
          </p:nvSpPr>
          <p:spPr>
            <a:xfrm>
              <a:off x="5781" y="5485"/>
              <a:ext cx="7273" cy="972"/>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污染防治力度加大，生态环境明显改善。</a:t>
              </a:r>
              <a:endParaRPr lang="zh-CN" altLang="en-US" sz="2000" dirty="0">
                <a:solidFill>
                  <a:schemeClr val="bg1"/>
                </a:solidFill>
                <a:latin typeface="华文中宋" panose="02010600040101010101" charset="-122"/>
                <a:ea typeface="华文中宋" panose="02010600040101010101" charset="-122"/>
                <a:cs typeface="微软雅黑" panose="020B0503020204020204" charset="-122"/>
                <a:sym typeface="zihun58hao-chuangzhonghei" panose="00000500000000000000" pitchFamily="2" charset="-122"/>
              </a:endParaRPr>
            </a:p>
          </p:txBody>
        </p:sp>
        <p:pic>
          <p:nvPicPr>
            <p:cNvPr id="19" name="图片 18"/>
            <p:cNvPicPr>
              <a:picLocks noChangeAspect="1"/>
            </p:cNvPicPr>
            <p:nvPr/>
          </p:nvPicPr>
          <p:blipFill>
            <a:blip r:embed="rId3"/>
            <a:stretch>
              <a:fillRect/>
            </a:stretch>
          </p:blipFill>
          <p:spPr>
            <a:xfrm rot="20741150">
              <a:off x="4832" y="5246"/>
              <a:ext cx="651" cy="1412"/>
            </a:xfrm>
            <a:prstGeom prst="rect">
              <a:avLst/>
            </a:prstGeom>
          </p:spPr>
        </p:pic>
        <p:pic>
          <p:nvPicPr>
            <p:cNvPr id="20" name="图片 19"/>
            <p:cNvPicPr>
              <a:picLocks noChangeAspect="1"/>
            </p:cNvPicPr>
            <p:nvPr/>
          </p:nvPicPr>
          <p:blipFill>
            <a:blip r:embed="rId3"/>
            <a:stretch>
              <a:fillRect/>
            </a:stretch>
          </p:blipFill>
          <p:spPr>
            <a:xfrm rot="1121148" flipH="1">
              <a:off x="13267" y="5304"/>
              <a:ext cx="704" cy="1335"/>
            </a:xfrm>
            <a:prstGeom prst="rect">
              <a:avLst/>
            </a:prstGeom>
          </p:spPr>
        </p:pic>
      </p:grpSp>
      <p:grpSp>
        <p:nvGrpSpPr>
          <p:cNvPr id="30" name="组合 29"/>
          <p:cNvGrpSpPr/>
          <p:nvPr/>
        </p:nvGrpSpPr>
        <p:grpSpPr>
          <a:xfrm>
            <a:off x="2578100" y="4598035"/>
            <a:ext cx="6752590" cy="896620"/>
            <a:chOff x="4060" y="7241"/>
            <a:chExt cx="10634" cy="1412"/>
          </a:xfrm>
        </p:grpSpPr>
        <p:sp>
          <p:nvSpPr>
            <p:cNvPr id="21" name="矩形: 圆角 12"/>
            <p:cNvSpPr/>
            <p:nvPr/>
          </p:nvSpPr>
          <p:spPr>
            <a:xfrm>
              <a:off x="4876" y="7441"/>
              <a:ext cx="8920" cy="972"/>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对外开放持续扩大，共建“一带一路”成果丰硕。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endParaRPr>
            </a:p>
          </p:txBody>
        </p:sp>
        <p:pic>
          <p:nvPicPr>
            <p:cNvPr id="22" name="图片 21"/>
            <p:cNvPicPr>
              <a:picLocks noChangeAspect="1"/>
            </p:cNvPicPr>
            <p:nvPr/>
          </p:nvPicPr>
          <p:blipFill>
            <a:blip r:embed="rId3"/>
            <a:stretch>
              <a:fillRect/>
            </a:stretch>
          </p:blipFill>
          <p:spPr>
            <a:xfrm rot="20741150">
              <a:off x="4060" y="7241"/>
              <a:ext cx="651" cy="1412"/>
            </a:xfrm>
            <a:prstGeom prst="rect">
              <a:avLst/>
            </a:prstGeom>
          </p:spPr>
        </p:pic>
        <p:pic>
          <p:nvPicPr>
            <p:cNvPr id="23" name="图片 22"/>
            <p:cNvPicPr>
              <a:picLocks noChangeAspect="1"/>
            </p:cNvPicPr>
            <p:nvPr/>
          </p:nvPicPr>
          <p:blipFill>
            <a:blip r:embed="rId3"/>
            <a:stretch>
              <a:fillRect/>
            </a:stretch>
          </p:blipFill>
          <p:spPr>
            <a:xfrm rot="1121148" flipH="1">
              <a:off x="13990" y="7260"/>
              <a:ext cx="704" cy="1335"/>
            </a:xfrm>
            <a:prstGeom prst="rect">
              <a:avLst/>
            </a:prstGeom>
          </p:spPr>
        </p:pic>
      </p:grpSp>
      <p:grpSp>
        <p:nvGrpSpPr>
          <p:cNvPr id="28" name="组合 27"/>
          <p:cNvGrpSpPr/>
          <p:nvPr/>
        </p:nvGrpSpPr>
        <p:grpSpPr>
          <a:xfrm>
            <a:off x="2733675" y="2099310"/>
            <a:ext cx="6523990" cy="896620"/>
            <a:chOff x="4300" y="3280"/>
            <a:chExt cx="10274" cy="1412"/>
          </a:xfrm>
        </p:grpSpPr>
        <p:sp>
          <p:nvSpPr>
            <p:cNvPr id="7" name="矩形: 圆角 12"/>
            <p:cNvSpPr/>
            <p:nvPr/>
          </p:nvSpPr>
          <p:spPr>
            <a:xfrm>
              <a:off x="5244" y="3499"/>
              <a:ext cx="8431" cy="972"/>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粮食年产量连续五年稳定在一万三千亿斤以上。</a:t>
              </a:r>
              <a:endParaRPr lang="en-US" altLang="zh-CN"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endParaRPr>
            </a:p>
          </p:txBody>
        </p:sp>
        <p:pic>
          <p:nvPicPr>
            <p:cNvPr id="8" name="图片 7"/>
            <p:cNvPicPr>
              <a:picLocks noChangeAspect="1"/>
            </p:cNvPicPr>
            <p:nvPr/>
          </p:nvPicPr>
          <p:blipFill>
            <a:blip r:embed="rId3"/>
            <a:stretch>
              <a:fillRect/>
            </a:stretch>
          </p:blipFill>
          <p:spPr>
            <a:xfrm rot="20741150">
              <a:off x="4300" y="3280"/>
              <a:ext cx="651" cy="1412"/>
            </a:xfrm>
            <a:prstGeom prst="rect">
              <a:avLst/>
            </a:prstGeom>
          </p:spPr>
        </p:pic>
        <p:pic>
          <p:nvPicPr>
            <p:cNvPr id="9" name="图片 8"/>
            <p:cNvPicPr>
              <a:picLocks noChangeAspect="1"/>
            </p:cNvPicPr>
            <p:nvPr/>
          </p:nvPicPr>
          <p:blipFill>
            <a:blip r:embed="rId3"/>
            <a:stretch>
              <a:fillRect/>
            </a:stretch>
          </p:blipFill>
          <p:spPr>
            <a:xfrm rot="1121148" flipH="1">
              <a:off x="13870" y="3299"/>
              <a:ext cx="704" cy="1335"/>
            </a:xfrm>
            <a:prstGeom prst="rect">
              <a:avLst/>
            </a:prstGeom>
          </p:spPr>
        </p:pic>
      </p:grpSp>
      <p:grpSp>
        <p:nvGrpSpPr>
          <p:cNvPr id="15" name="组合 14"/>
          <p:cNvGrpSpPr/>
          <p:nvPr/>
        </p:nvGrpSpPr>
        <p:grpSpPr>
          <a:xfrm>
            <a:off x="523875" y="1132840"/>
            <a:ext cx="8096885" cy="492760"/>
            <a:chOff x="825" y="1784"/>
            <a:chExt cx="12751" cy="776"/>
          </a:xfrm>
        </p:grpSpPr>
        <p:sp>
          <p:nvSpPr>
            <p:cNvPr id="16" name="Freeform: Shape 13"/>
            <p:cNvSpPr/>
            <p:nvPr/>
          </p:nvSpPr>
          <p:spPr>
            <a:xfrm>
              <a:off x="2586" y="1794"/>
              <a:ext cx="2831"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17" name="图片 16" descr="未标题-1"/>
            <p:cNvPicPr>
              <a:picLocks noChangeAspect="1"/>
            </p:cNvPicPr>
            <p:nvPr/>
          </p:nvPicPr>
          <p:blipFill>
            <a:blip r:embed="rId4"/>
            <a:stretch>
              <a:fillRect/>
            </a:stretch>
          </p:blipFill>
          <p:spPr>
            <a:xfrm>
              <a:off x="4590" y="1784"/>
              <a:ext cx="1092" cy="753"/>
            </a:xfrm>
            <a:prstGeom prst="rect">
              <a:avLst/>
            </a:prstGeom>
          </p:spPr>
        </p:pic>
        <p:sp>
          <p:nvSpPr>
            <p:cNvPr id="24" name="TextBox 37"/>
            <p:cNvSpPr txBox="1"/>
            <p:nvPr/>
          </p:nvSpPr>
          <p:spPr>
            <a:xfrm>
              <a:off x="2856" y="1818"/>
              <a:ext cx="2260" cy="719"/>
            </a:xfrm>
            <a:prstGeom prst="rect">
              <a:avLst/>
            </a:prstGeom>
          </p:spPr>
          <p:txBody>
            <a:bodyPr wrap="none">
              <a:noAutofit/>
            </a:bodyPr>
            <a:p>
              <a:pPr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工作回顾</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25" name="对角圆角矩形 2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26" name="矩形 25"/>
            <p:cNvSpPr/>
            <p:nvPr/>
          </p:nvSpPr>
          <p:spPr>
            <a:xfrm>
              <a:off x="114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一</a:t>
              </a:r>
              <a:endParaRPr lang="zh-CN" altLang="en-US" sz="2400" kern="0" dirty="0">
                <a:solidFill>
                  <a:prstClr val="white"/>
                </a:solidFill>
                <a:latin typeface="微软雅黑" panose="020B0503020204020204" charset="-122"/>
                <a:ea typeface="微软雅黑" panose="020B0503020204020204" charset="-122"/>
              </a:endParaRPr>
            </a:p>
          </p:txBody>
        </p:sp>
        <p:sp>
          <p:nvSpPr>
            <p:cNvPr id="27" name="TextBox 30"/>
            <p:cNvSpPr txBox="1"/>
            <p:nvPr/>
          </p:nvSpPr>
          <p:spPr>
            <a:xfrm>
              <a:off x="5682" y="1812"/>
              <a:ext cx="7895" cy="725"/>
            </a:xfrm>
            <a:prstGeom prst="rect">
              <a:avLst/>
            </a:prstGeom>
            <a:noFill/>
          </p:spPr>
          <p:txBody>
            <a:bodyPr wrap="square" rtlCol="0">
              <a:spAutoFit/>
            </a:bodyPr>
            <a:p>
              <a:pPr algn="l">
                <a:lnSpc>
                  <a:spcPct val="120000"/>
                </a:lnSpc>
                <a:buClrTx/>
                <a:buSzTx/>
                <a:buFont typeface="Arial" panose="020B0604020202020204" pitchFamily="34" charset="0"/>
              </a:pPr>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决胜全面建成小康社会取得决定性成就</a:t>
              </a:r>
              <a:endPar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endParaRPr>
            </a:p>
          </p:txBody>
        </p:sp>
      </p:grpSp>
      <p:pic>
        <p:nvPicPr>
          <p:cNvPr id="32"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ppt_x"/>
                                          </p:val>
                                        </p:tav>
                                        <p:tav tm="100000">
                                          <p:val>
                                            <p:strVal val="#ppt_x"/>
                                          </p:val>
                                        </p:tav>
                                      </p:tavLst>
                                    </p:anim>
                                    <p:anim calcmode="lin" valueType="num">
                                      <p:cBhvr additive="base">
                                        <p:cTn id="1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563620" y="3331210"/>
            <a:ext cx="4784090" cy="896620"/>
            <a:chOff x="5612" y="5246"/>
            <a:chExt cx="7534" cy="1412"/>
          </a:xfrm>
        </p:grpSpPr>
        <p:sp>
          <p:nvSpPr>
            <p:cNvPr id="18" name="矩形: 圆角 12"/>
            <p:cNvSpPr/>
            <p:nvPr/>
          </p:nvSpPr>
          <p:spPr>
            <a:xfrm>
              <a:off x="6464" y="5485"/>
              <a:ext cx="5818" cy="972"/>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文化事业和文化产业繁荣发展。</a:t>
              </a:r>
              <a:endParaRPr lang="zh-CN" altLang="en-US" sz="2000" dirty="0">
                <a:solidFill>
                  <a:schemeClr val="bg1"/>
                </a:solidFill>
                <a:latin typeface="华文中宋" panose="02010600040101010101" charset="-122"/>
                <a:ea typeface="华文中宋" panose="02010600040101010101" charset="-122"/>
                <a:cs typeface="微软雅黑" panose="020B0503020204020204" charset="-122"/>
                <a:sym typeface="zihun58hao-chuangzhonghei" panose="00000500000000000000" pitchFamily="2" charset="-122"/>
              </a:endParaRPr>
            </a:p>
          </p:txBody>
        </p:sp>
        <p:pic>
          <p:nvPicPr>
            <p:cNvPr id="19" name="图片 18"/>
            <p:cNvPicPr>
              <a:picLocks noChangeAspect="1"/>
            </p:cNvPicPr>
            <p:nvPr/>
          </p:nvPicPr>
          <p:blipFill>
            <a:blip r:embed="rId3"/>
            <a:stretch>
              <a:fillRect/>
            </a:stretch>
          </p:blipFill>
          <p:spPr>
            <a:xfrm rot="20741150">
              <a:off x="5612" y="5246"/>
              <a:ext cx="651" cy="1412"/>
            </a:xfrm>
            <a:prstGeom prst="rect">
              <a:avLst/>
            </a:prstGeom>
          </p:spPr>
        </p:pic>
        <p:pic>
          <p:nvPicPr>
            <p:cNvPr id="20" name="图片 19"/>
            <p:cNvPicPr>
              <a:picLocks noChangeAspect="1"/>
            </p:cNvPicPr>
            <p:nvPr/>
          </p:nvPicPr>
          <p:blipFill>
            <a:blip r:embed="rId3"/>
            <a:stretch>
              <a:fillRect/>
            </a:stretch>
          </p:blipFill>
          <p:spPr>
            <a:xfrm rot="1121148" flipH="1">
              <a:off x="12442" y="5304"/>
              <a:ext cx="704" cy="1335"/>
            </a:xfrm>
            <a:prstGeom prst="rect">
              <a:avLst/>
            </a:prstGeom>
          </p:spPr>
        </p:pic>
      </p:grpSp>
      <p:grpSp>
        <p:nvGrpSpPr>
          <p:cNvPr id="34" name="组合 33"/>
          <p:cNvGrpSpPr/>
          <p:nvPr/>
        </p:nvGrpSpPr>
        <p:grpSpPr>
          <a:xfrm>
            <a:off x="2101850" y="4407535"/>
            <a:ext cx="7762240" cy="896620"/>
            <a:chOff x="3310" y="6941"/>
            <a:chExt cx="12224" cy="1412"/>
          </a:xfrm>
        </p:grpSpPr>
        <p:sp>
          <p:nvSpPr>
            <p:cNvPr id="21" name="矩形: 圆角 12"/>
            <p:cNvSpPr/>
            <p:nvPr/>
          </p:nvSpPr>
          <p:spPr>
            <a:xfrm>
              <a:off x="4246" y="7087"/>
              <a:ext cx="10209" cy="990"/>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国防和军队建设水平大幅提升，军队组织形态实现重大变革。</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endParaRPr>
            </a:p>
          </p:txBody>
        </p:sp>
        <p:pic>
          <p:nvPicPr>
            <p:cNvPr id="22" name="图片 21"/>
            <p:cNvPicPr>
              <a:picLocks noChangeAspect="1"/>
            </p:cNvPicPr>
            <p:nvPr/>
          </p:nvPicPr>
          <p:blipFill>
            <a:blip r:embed="rId3"/>
            <a:stretch>
              <a:fillRect/>
            </a:stretch>
          </p:blipFill>
          <p:spPr>
            <a:xfrm rot="20741150">
              <a:off x="3310" y="6941"/>
              <a:ext cx="651" cy="1412"/>
            </a:xfrm>
            <a:prstGeom prst="rect">
              <a:avLst/>
            </a:prstGeom>
          </p:spPr>
        </p:pic>
        <p:pic>
          <p:nvPicPr>
            <p:cNvPr id="23" name="图片 22"/>
            <p:cNvPicPr>
              <a:picLocks noChangeAspect="1"/>
            </p:cNvPicPr>
            <p:nvPr/>
          </p:nvPicPr>
          <p:blipFill>
            <a:blip r:embed="rId3"/>
            <a:stretch>
              <a:fillRect/>
            </a:stretch>
          </p:blipFill>
          <p:spPr>
            <a:xfrm rot="1121148" flipH="1">
              <a:off x="14830" y="6960"/>
              <a:ext cx="704" cy="1335"/>
            </a:xfrm>
            <a:prstGeom prst="rect">
              <a:avLst/>
            </a:prstGeom>
          </p:spPr>
        </p:pic>
      </p:grpSp>
      <p:grpSp>
        <p:nvGrpSpPr>
          <p:cNvPr id="30" name="组合 29"/>
          <p:cNvGrpSpPr/>
          <p:nvPr/>
        </p:nvGrpSpPr>
        <p:grpSpPr>
          <a:xfrm>
            <a:off x="865505" y="1895475"/>
            <a:ext cx="10415905" cy="1229995"/>
            <a:chOff x="1363" y="2985"/>
            <a:chExt cx="16403" cy="1937"/>
          </a:xfrm>
        </p:grpSpPr>
        <p:sp>
          <p:nvSpPr>
            <p:cNvPr id="32" name="矩形: 圆角 12"/>
            <p:cNvSpPr/>
            <p:nvPr/>
          </p:nvSpPr>
          <p:spPr>
            <a:xfrm>
              <a:off x="2336" y="2985"/>
              <a:ext cx="14471" cy="1830"/>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Bef>
                  <a:spcPts val="0"/>
                </a:spcBef>
                <a:spcAft>
                  <a:spcPts val="0"/>
                </a:spcAft>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人民生活水平显著提高，高等教育进入普及化阶段，城镇新增就业超过六千万人，建成世界上规模最大的社会保障体系，基本医疗保险覆盖超过十三亿人，基本养老保险覆盖近十亿人，新冠肺炎疫情防控取得重大战略成果。</a:t>
              </a:r>
              <a:endParaRPr lang="zh-CN" altLang="en-US" sz="2000" dirty="0">
                <a:solidFill>
                  <a:schemeClr val="bg1"/>
                </a:solidFill>
                <a:latin typeface="华文中宋" panose="02010600040101010101" charset="-122"/>
                <a:ea typeface="华文中宋" panose="02010600040101010101" charset="-122"/>
                <a:cs typeface="微软雅黑" panose="020B0503020204020204" charset="-122"/>
                <a:sym typeface="zihun58hao-chuangzhonghei" panose="00000500000000000000" pitchFamily="2" charset="-122"/>
              </a:endParaRPr>
            </a:p>
          </p:txBody>
        </p:sp>
        <p:pic>
          <p:nvPicPr>
            <p:cNvPr id="16" name="图片 15"/>
            <p:cNvPicPr>
              <a:picLocks noChangeAspect="1"/>
            </p:cNvPicPr>
            <p:nvPr/>
          </p:nvPicPr>
          <p:blipFill>
            <a:blip r:embed="rId3"/>
            <a:stretch>
              <a:fillRect/>
            </a:stretch>
          </p:blipFill>
          <p:spPr>
            <a:xfrm rot="20741150">
              <a:off x="1363" y="3510"/>
              <a:ext cx="651" cy="1412"/>
            </a:xfrm>
            <a:prstGeom prst="rect">
              <a:avLst/>
            </a:prstGeom>
          </p:spPr>
        </p:pic>
        <p:pic>
          <p:nvPicPr>
            <p:cNvPr id="17" name="图片 16"/>
            <p:cNvPicPr>
              <a:picLocks noChangeAspect="1"/>
            </p:cNvPicPr>
            <p:nvPr/>
          </p:nvPicPr>
          <p:blipFill>
            <a:blip r:embed="rId3"/>
            <a:stretch>
              <a:fillRect/>
            </a:stretch>
          </p:blipFill>
          <p:spPr>
            <a:xfrm rot="1121148" flipH="1">
              <a:off x="17062" y="3558"/>
              <a:ext cx="704" cy="1335"/>
            </a:xfrm>
            <a:prstGeom prst="rect">
              <a:avLst/>
            </a:prstGeom>
          </p:spPr>
        </p:pic>
      </p:grpSp>
      <p:grpSp>
        <p:nvGrpSpPr>
          <p:cNvPr id="35" name="组合 34"/>
          <p:cNvGrpSpPr/>
          <p:nvPr/>
        </p:nvGrpSpPr>
        <p:grpSpPr>
          <a:xfrm>
            <a:off x="3100070" y="5498465"/>
            <a:ext cx="5838190" cy="896620"/>
            <a:chOff x="4882" y="8659"/>
            <a:chExt cx="9194" cy="1412"/>
          </a:xfrm>
        </p:grpSpPr>
        <p:sp>
          <p:nvSpPr>
            <p:cNvPr id="13" name="矩形: 圆角 12"/>
            <p:cNvSpPr/>
            <p:nvPr/>
          </p:nvSpPr>
          <p:spPr>
            <a:xfrm>
              <a:off x="5806" y="8859"/>
              <a:ext cx="7316" cy="972"/>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defRPr/>
              </a:pPr>
              <a:r>
                <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zihun58hao-chuangzhonghei" panose="00000500000000000000" pitchFamily="2" charset="-122"/>
                </a:rPr>
                <a:t>国家安全全面加强，社会保持和谐稳定。</a:t>
              </a:r>
              <a:endParaRPr lang="zh-CN" altLang="en-US" sz="2000" dirty="0">
                <a:solidFill>
                  <a:schemeClr val="bg1"/>
                </a:solidFill>
                <a:latin typeface="华文中宋" panose="02010600040101010101" charset="-122"/>
                <a:ea typeface="华文中宋" panose="02010600040101010101" charset="-122"/>
                <a:cs typeface="微软雅黑" panose="020B0503020204020204" charset="-122"/>
                <a:sym typeface="zihun58hao-chuangzhonghei" panose="00000500000000000000" pitchFamily="2" charset="-122"/>
              </a:endParaRPr>
            </a:p>
          </p:txBody>
        </p:sp>
        <p:pic>
          <p:nvPicPr>
            <p:cNvPr id="15" name="图片 14"/>
            <p:cNvPicPr>
              <a:picLocks noChangeAspect="1"/>
            </p:cNvPicPr>
            <p:nvPr/>
          </p:nvPicPr>
          <p:blipFill>
            <a:blip r:embed="rId3"/>
            <a:stretch>
              <a:fillRect/>
            </a:stretch>
          </p:blipFill>
          <p:spPr>
            <a:xfrm rot="20741150">
              <a:off x="4882" y="8659"/>
              <a:ext cx="651" cy="1412"/>
            </a:xfrm>
            <a:prstGeom prst="rect">
              <a:avLst/>
            </a:prstGeom>
          </p:spPr>
        </p:pic>
        <p:pic>
          <p:nvPicPr>
            <p:cNvPr id="24" name="图片 23"/>
            <p:cNvPicPr>
              <a:picLocks noChangeAspect="1"/>
            </p:cNvPicPr>
            <p:nvPr/>
          </p:nvPicPr>
          <p:blipFill>
            <a:blip r:embed="rId3"/>
            <a:stretch>
              <a:fillRect/>
            </a:stretch>
          </p:blipFill>
          <p:spPr>
            <a:xfrm rot="1121148" flipH="1">
              <a:off x="13372" y="8678"/>
              <a:ext cx="704" cy="1335"/>
            </a:xfrm>
            <a:prstGeom prst="rect">
              <a:avLst/>
            </a:prstGeom>
          </p:spPr>
        </p:pic>
      </p:grpSp>
      <p:grpSp>
        <p:nvGrpSpPr>
          <p:cNvPr id="7" name="组合 6"/>
          <p:cNvGrpSpPr/>
          <p:nvPr/>
        </p:nvGrpSpPr>
        <p:grpSpPr>
          <a:xfrm>
            <a:off x="523875" y="1132840"/>
            <a:ext cx="8096885" cy="492760"/>
            <a:chOff x="825" y="1784"/>
            <a:chExt cx="12751" cy="776"/>
          </a:xfrm>
        </p:grpSpPr>
        <p:sp>
          <p:nvSpPr>
            <p:cNvPr id="8" name="Freeform: Shape 13"/>
            <p:cNvSpPr/>
            <p:nvPr/>
          </p:nvSpPr>
          <p:spPr>
            <a:xfrm>
              <a:off x="2586" y="1794"/>
              <a:ext cx="2831"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pic>
          <p:nvPicPr>
            <p:cNvPr id="25" name="图片 24" descr="未标题-1"/>
            <p:cNvPicPr>
              <a:picLocks noChangeAspect="1"/>
            </p:cNvPicPr>
            <p:nvPr/>
          </p:nvPicPr>
          <p:blipFill>
            <a:blip r:embed="rId4"/>
            <a:stretch>
              <a:fillRect/>
            </a:stretch>
          </p:blipFill>
          <p:spPr>
            <a:xfrm>
              <a:off x="4590" y="1784"/>
              <a:ext cx="1092" cy="753"/>
            </a:xfrm>
            <a:prstGeom prst="rect">
              <a:avLst/>
            </a:prstGeom>
          </p:spPr>
        </p:pic>
        <p:sp>
          <p:nvSpPr>
            <p:cNvPr id="26" name="TextBox 37"/>
            <p:cNvSpPr txBox="1"/>
            <p:nvPr/>
          </p:nvSpPr>
          <p:spPr>
            <a:xfrm>
              <a:off x="2856" y="1818"/>
              <a:ext cx="2260" cy="719"/>
            </a:xfrm>
            <a:prstGeom prst="rect">
              <a:avLst/>
            </a:prstGeom>
          </p:spPr>
          <p:txBody>
            <a:bodyPr wrap="none">
              <a:noAutofit/>
            </a:bodyPr>
            <a:p>
              <a:pPr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工作回顾</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27" name="对角圆角矩形 26"/>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28" name="矩形 27"/>
            <p:cNvSpPr/>
            <p:nvPr/>
          </p:nvSpPr>
          <p:spPr>
            <a:xfrm>
              <a:off x="114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一</a:t>
              </a:r>
              <a:endParaRPr lang="zh-CN" altLang="en-US" sz="2400" kern="0" dirty="0">
                <a:solidFill>
                  <a:prstClr val="white"/>
                </a:solidFill>
                <a:latin typeface="微软雅黑" panose="020B0503020204020204" charset="-122"/>
                <a:ea typeface="微软雅黑" panose="020B0503020204020204" charset="-122"/>
              </a:endParaRPr>
            </a:p>
          </p:txBody>
        </p:sp>
        <p:sp>
          <p:nvSpPr>
            <p:cNvPr id="29" name="TextBox 30"/>
            <p:cNvSpPr txBox="1"/>
            <p:nvPr/>
          </p:nvSpPr>
          <p:spPr>
            <a:xfrm>
              <a:off x="5682" y="1812"/>
              <a:ext cx="7895" cy="725"/>
            </a:xfrm>
            <a:prstGeom prst="rect">
              <a:avLst/>
            </a:prstGeom>
            <a:noFill/>
          </p:spPr>
          <p:txBody>
            <a:bodyPr wrap="square" rtlCol="0">
              <a:spAutoFit/>
            </a:bodyPr>
            <a:p>
              <a:pPr algn="l">
                <a:lnSpc>
                  <a:spcPct val="120000"/>
                </a:lnSpc>
                <a:buClrTx/>
                <a:buSzTx/>
                <a:buFont typeface="Arial" panose="020B0604020202020204" pitchFamily="34" charset="0"/>
              </a:pPr>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决胜全面建成小康社会取得决定性成就</a:t>
              </a:r>
              <a:endPar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endParaRPr>
            </a:p>
          </p:txBody>
        </p:sp>
      </p:grpSp>
      <p:pic>
        <p:nvPicPr>
          <p:cNvPr id="36" name="图片 35"/>
          <p:cNvPicPr>
            <a:picLocks noChangeAspect="1"/>
          </p:cNvPicPr>
          <p:nvPr/>
        </p:nvPicPr>
        <p:blipFill rotWithShape="1">
          <a:blip r:embed="rId5"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ppt_x"/>
                                          </p:val>
                                        </p:tav>
                                        <p:tav tm="100000">
                                          <p:val>
                                            <p:strVal val="#ppt_x"/>
                                          </p:val>
                                        </p:tav>
                                      </p:tavLst>
                                    </p:anim>
                                    <p:anim calcmode="lin" valueType="num">
                                      <p:cBhvr additive="base">
                                        <p:cTn id="1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23875" y="1148715"/>
            <a:ext cx="6193155" cy="486410"/>
            <a:chOff x="825" y="1809"/>
            <a:chExt cx="9753" cy="766"/>
          </a:xfrm>
        </p:grpSpPr>
        <p:sp>
          <p:nvSpPr>
            <p:cNvPr id="2" name="Freeform: Shape 13"/>
            <p:cNvSpPr/>
            <p:nvPr/>
          </p:nvSpPr>
          <p:spPr>
            <a:xfrm>
              <a:off x="2518" y="1809"/>
              <a:ext cx="8061"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3" name="TextBox 37"/>
            <p:cNvSpPr txBox="1"/>
            <p:nvPr/>
          </p:nvSpPr>
          <p:spPr>
            <a:xfrm>
              <a:off x="2676" y="1809"/>
              <a:ext cx="7520" cy="719"/>
            </a:xfrm>
            <a:prstGeom prst="rect">
              <a:avLst/>
            </a:prstGeom>
          </p:spPr>
          <p:txBody>
            <a:bodyPr wrap="none">
              <a:noAutofit/>
            </a:bodyPr>
            <a:p>
              <a:pPr algn="l"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rPr>
                <a:t>我国发展环境面临的深刻复杂变化</a:t>
              </a:r>
              <a:endParaRPr lang="zh-CN" altLang="en-US" sz="2400" dirty="0" smtClean="0">
                <a:solidFill>
                  <a:srgbClr val="FFFFFF"/>
                </a:solidFill>
                <a:latin typeface="微软雅黑" panose="020B0503020204020204" charset="-122"/>
                <a:ea typeface="微软雅黑" panose="020B0503020204020204" charset="-122"/>
              </a:endParaRPr>
            </a:p>
          </p:txBody>
        </p:sp>
        <p:sp>
          <p:nvSpPr>
            <p:cNvPr id="5" name="对角圆角矩形 4"/>
            <p:cNvSpPr/>
            <p:nvPr/>
          </p:nvSpPr>
          <p:spPr>
            <a:xfrm>
              <a:off x="825"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6" name="矩形 5"/>
            <p:cNvSpPr/>
            <p:nvPr/>
          </p:nvSpPr>
          <p:spPr>
            <a:xfrm>
              <a:off x="108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二</a:t>
              </a:r>
              <a:endParaRPr lang="zh-CN" altLang="en-US" sz="2400" kern="0" dirty="0">
                <a:solidFill>
                  <a:prstClr val="white"/>
                </a:solidFill>
                <a:latin typeface="微软雅黑" panose="020B0503020204020204" charset="-122"/>
                <a:ea typeface="微软雅黑" panose="020B0503020204020204" charset="-122"/>
              </a:endParaRPr>
            </a:p>
          </p:txBody>
        </p:sp>
      </p:grpSp>
      <p:sp>
        <p:nvSpPr>
          <p:cNvPr id="26" name="文本框 13"/>
          <p:cNvSpPr txBox="1">
            <a:spLocks noChangeArrowheads="1"/>
          </p:cNvSpPr>
          <p:nvPr/>
        </p:nvSpPr>
        <p:spPr bwMode="auto">
          <a:xfrm>
            <a:off x="1619885" y="2120265"/>
            <a:ext cx="8952865" cy="37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en-US" altLang="zh-CN" sz="2000" noProof="0" dirty="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Source Han Sans SC"/>
              </a:rPr>
              <a:t>      </a:t>
            </a: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当前和今后一个时期，我国发展仍然处于重要战略机遇期，但机遇和挑战都有新的发展变化。</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       新一轮科技革命和产业变革深入发展，国际力量对比深刻调整，和平与发展仍然是时代主题，人类命运共同体理念深入人心，同时国际环境日趋复杂，不稳定性不确定性明显增加。</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       我国已转向高质量发展阶段。</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a:p>
            <a:pPr marL="0" marR="0" lvl="0" indent="0" algn="just" defTabSz="1219200" rtl="0" fontAlgn="auto">
              <a:lnSpc>
                <a:spcPct val="150000"/>
              </a:lnSpc>
              <a:spcBef>
                <a:spcPts val="1000"/>
              </a:spcBef>
              <a:spcAft>
                <a:spcPts val="0"/>
              </a:spcAft>
              <a:buClrTx/>
              <a:buSzTx/>
              <a:buFont typeface="Arial" panose="020B0604020202020204" pitchFamily="34" charset="0"/>
              <a:buNone/>
              <a:defRPr/>
            </a:pPr>
            <a:r>
              <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rPr>
              <a:t>       同时我国发展不平衡不充分问题仍然突出。</a:t>
            </a:r>
            <a:endParaRPr lang="zh-CN" altLang="en-US" sz="2000">
              <a:solidFill>
                <a:srgbClr val="D0020C"/>
              </a:solidFill>
              <a:effectLst/>
              <a:latin typeface="微软雅黑" panose="020B0503020204020204" charset="-122"/>
              <a:ea typeface="微软雅黑" panose="020B0503020204020204" charset="-122"/>
              <a:cs typeface="微软雅黑" panose="020B0503020204020204" charset="-122"/>
              <a:sym typeface="Source Han Sans SC"/>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01015" y="1143000"/>
            <a:ext cx="7647305" cy="492760"/>
            <a:chOff x="789" y="1800"/>
            <a:chExt cx="12043" cy="776"/>
          </a:xfrm>
        </p:grpSpPr>
        <p:pic>
          <p:nvPicPr>
            <p:cNvPr id="14" name="图片 13" descr="未标题-1"/>
            <p:cNvPicPr>
              <a:picLocks noChangeAspect="1"/>
            </p:cNvPicPr>
            <p:nvPr/>
          </p:nvPicPr>
          <p:blipFill>
            <a:blip r:embed="rId3"/>
            <a:stretch>
              <a:fillRect/>
            </a:stretch>
          </p:blipFill>
          <p:spPr>
            <a:xfrm>
              <a:off x="4293" y="1800"/>
              <a:ext cx="1092" cy="776"/>
            </a:xfrm>
            <a:prstGeom prst="rect">
              <a:avLst/>
            </a:prstGeom>
          </p:spPr>
        </p:pic>
        <p:sp>
          <p:nvSpPr>
            <p:cNvPr id="7" name="Freeform: Shape 13"/>
            <p:cNvSpPr/>
            <p:nvPr/>
          </p:nvSpPr>
          <p:spPr>
            <a:xfrm>
              <a:off x="2518" y="1809"/>
              <a:ext cx="2432"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15" name="TextBox 37"/>
            <p:cNvSpPr txBox="1"/>
            <p:nvPr/>
          </p:nvSpPr>
          <p:spPr>
            <a:xfrm>
              <a:off x="2691" y="1818"/>
              <a:ext cx="2389" cy="719"/>
            </a:xfrm>
            <a:prstGeom prst="rect">
              <a:avLst/>
            </a:prstGeom>
          </p:spPr>
          <p:txBody>
            <a:bodyPr wrap="none">
              <a:noAutofit/>
            </a:bodyPr>
            <a:p>
              <a:pPr algn="l"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sym typeface="zihun58hao-chuangzhonghei" panose="00000500000000000000" pitchFamily="2" charset="-122"/>
                </a:rPr>
                <a:t>远景目标</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16" name="对角圆角矩形 15"/>
            <p:cNvSpPr/>
            <p:nvPr/>
          </p:nvSpPr>
          <p:spPr>
            <a:xfrm>
              <a:off x="789"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17" name="矩形 16"/>
            <p:cNvSpPr/>
            <p:nvPr/>
          </p:nvSpPr>
          <p:spPr>
            <a:xfrm>
              <a:off x="105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三</a:t>
              </a:r>
              <a:endParaRPr lang="zh-CN" altLang="en-US" sz="2400" kern="0" dirty="0">
                <a:solidFill>
                  <a:prstClr val="white"/>
                </a:solidFill>
                <a:latin typeface="微软雅黑" panose="020B0503020204020204" charset="-122"/>
                <a:ea typeface="微软雅黑" panose="020B0503020204020204" charset="-122"/>
              </a:endParaRPr>
            </a:p>
          </p:txBody>
        </p:sp>
        <p:sp>
          <p:nvSpPr>
            <p:cNvPr id="18" name="文本框 17"/>
            <p:cNvSpPr txBox="1"/>
            <p:nvPr/>
          </p:nvSpPr>
          <p:spPr>
            <a:xfrm>
              <a:off x="5490" y="1931"/>
              <a:ext cx="7343" cy="628"/>
            </a:xfrm>
            <a:prstGeom prst="rect">
              <a:avLst/>
            </a:prstGeom>
            <a:noFill/>
          </p:spPr>
          <p:txBody>
            <a:bodyPr wrap="square" rtlCol="0" anchor="t">
              <a:spAutoFit/>
            </a:bodyPr>
            <a:p>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到二〇三五年基本实现社会主义现代化</a:t>
              </a:r>
              <a:endParaRPr lang="zh-CN" altLang="en-US"/>
            </a:p>
          </p:txBody>
        </p:sp>
      </p:grpSp>
      <p:grpSp>
        <p:nvGrpSpPr>
          <p:cNvPr id="34" name="组合 33"/>
          <p:cNvGrpSpPr/>
          <p:nvPr/>
        </p:nvGrpSpPr>
        <p:grpSpPr>
          <a:xfrm>
            <a:off x="1682115" y="2228850"/>
            <a:ext cx="8190865" cy="902970"/>
            <a:chOff x="2649" y="3510"/>
            <a:chExt cx="12899" cy="1422"/>
          </a:xfrm>
        </p:grpSpPr>
        <p:sp>
          <p:nvSpPr>
            <p:cNvPr id="2" name="圆角矩形 1"/>
            <p:cNvSpPr/>
            <p:nvPr/>
          </p:nvSpPr>
          <p:spPr>
            <a:xfrm>
              <a:off x="2649" y="3750"/>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1</a:t>
              </a:r>
              <a:endParaRPr lang="en-US" altLang="zh-CN" sz="2000" b="1">
                <a:solidFill>
                  <a:schemeClr val="bg1"/>
                </a:solidFill>
                <a:latin typeface="+mj-ea"/>
                <a:ea typeface="+mj-ea"/>
              </a:endParaRPr>
            </a:p>
          </p:txBody>
        </p:sp>
        <p:sp>
          <p:nvSpPr>
            <p:cNvPr id="3" name="矩形 2"/>
            <p:cNvSpPr/>
            <p:nvPr/>
          </p:nvSpPr>
          <p:spPr>
            <a:xfrm>
              <a:off x="3328" y="3540"/>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4033" y="3510"/>
              <a:ext cx="11170"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我国经济实力、科技实力、综合国力将大幅跃升，经济总量和城乡居民人均收入将再迈上新的大台阶，关键核心技术实现重大突破，进入创新型国家前列。</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grpSp>
        <p:nvGrpSpPr>
          <p:cNvPr id="35" name="组合 34"/>
          <p:cNvGrpSpPr/>
          <p:nvPr/>
        </p:nvGrpSpPr>
        <p:grpSpPr>
          <a:xfrm>
            <a:off x="2116455" y="3584575"/>
            <a:ext cx="8213725" cy="883920"/>
            <a:chOff x="3333" y="5645"/>
            <a:chExt cx="12935" cy="1392"/>
          </a:xfrm>
        </p:grpSpPr>
        <p:sp>
          <p:nvSpPr>
            <p:cNvPr id="6" name="圆角矩形 5"/>
            <p:cNvSpPr/>
            <p:nvPr/>
          </p:nvSpPr>
          <p:spPr>
            <a:xfrm>
              <a:off x="15260" y="5856"/>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2</a:t>
              </a:r>
              <a:endParaRPr lang="en-US" altLang="zh-CN" sz="2000" b="1">
                <a:solidFill>
                  <a:schemeClr val="bg1"/>
                </a:solidFill>
                <a:latin typeface="+mj-ea"/>
                <a:ea typeface="+mj-ea"/>
              </a:endParaRPr>
            </a:p>
          </p:txBody>
        </p:sp>
        <p:sp>
          <p:nvSpPr>
            <p:cNvPr id="23" name="矩形 22"/>
            <p:cNvSpPr/>
            <p:nvPr/>
          </p:nvSpPr>
          <p:spPr>
            <a:xfrm>
              <a:off x="3729" y="5931"/>
              <a:ext cx="11139" cy="725"/>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基本实现新型工业化、信息化、城镇化、农业现代化，建成现代化经济体系。</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sp>
          <p:nvSpPr>
            <p:cNvPr id="24" name="矩形 23"/>
            <p:cNvSpPr/>
            <p:nvPr/>
          </p:nvSpPr>
          <p:spPr>
            <a:xfrm>
              <a:off x="3333" y="564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grpSp>
      <p:grpSp>
        <p:nvGrpSpPr>
          <p:cNvPr id="36" name="组合 35"/>
          <p:cNvGrpSpPr/>
          <p:nvPr/>
        </p:nvGrpSpPr>
        <p:grpSpPr>
          <a:xfrm>
            <a:off x="1686560" y="4905375"/>
            <a:ext cx="8190865" cy="902970"/>
            <a:chOff x="2656" y="7725"/>
            <a:chExt cx="12899" cy="1422"/>
          </a:xfrm>
        </p:grpSpPr>
        <p:sp>
          <p:nvSpPr>
            <p:cNvPr id="25" name="圆角矩形 24"/>
            <p:cNvSpPr/>
            <p:nvPr/>
          </p:nvSpPr>
          <p:spPr>
            <a:xfrm>
              <a:off x="2656" y="7965"/>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3</a:t>
              </a:r>
              <a:endParaRPr lang="en-US" altLang="zh-CN" sz="2000" b="1">
                <a:solidFill>
                  <a:schemeClr val="bg1"/>
                </a:solidFill>
                <a:latin typeface="+mj-ea"/>
                <a:ea typeface="+mj-ea"/>
              </a:endParaRPr>
            </a:p>
          </p:txBody>
        </p:sp>
        <p:sp>
          <p:nvSpPr>
            <p:cNvPr id="26" name="矩形 25"/>
            <p:cNvSpPr/>
            <p:nvPr/>
          </p:nvSpPr>
          <p:spPr>
            <a:xfrm>
              <a:off x="3335" y="775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27" name="矩形 26"/>
            <p:cNvSpPr/>
            <p:nvPr/>
          </p:nvSpPr>
          <p:spPr>
            <a:xfrm>
              <a:off x="4040" y="7725"/>
              <a:ext cx="11170"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基本实现国家治理体系和治理能力现代化，人民平等参与、平等发展权利得到充分保障，基本建成法治国家、法治政府、法治社会。</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背景1"/>
          <p:cNvPicPr>
            <a:picLocks noChangeAspect="1"/>
          </p:cNvPicPr>
          <p:nvPr/>
        </p:nvPicPr>
        <p:blipFill>
          <a:blip r:embed="rId2"/>
          <a:stretch>
            <a:fillRect/>
          </a:stretch>
        </p:blipFill>
        <p:spPr>
          <a:xfrm>
            <a:off x="550545" y="150495"/>
            <a:ext cx="753110" cy="721995"/>
          </a:xfrm>
          <a:prstGeom prst="rect">
            <a:avLst/>
          </a:prstGeom>
        </p:spPr>
      </p:pic>
      <p:cxnSp>
        <p:nvCxnSpPr>
          <p:cNvPr id="10" name="直接连接符 9"/>
          <p:cNvCxnSpPr/>
          <p:nvPr/>
        </p:nvCxnSpPr>
        <p:spPr>
          <a:xfrm flipV="1">
            <a:off x="552450" y="908050"/>
            <a:ext cx="11162030" cy="48260"/>
          </a:xfrm>
          <a:prstGeom prst="line">
            <a:avLst/>
          </a:prstGeom>
          <a:ln w="34925" cmpd="sng">
            <a:solidFill>
              <a:srgbClr val="861D3D"/>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01015" y="1143000"/>
            <a:ext cx="7647305" cy="492760"/>
            <a:chOff x="789" y="1800"/>
            <a:chExt cx="12043" cy="776"/>
          </a:xfrm>
        </p:grpSpPr>
        <p:pic>
          <p:nvPicPr>
            <p:cNvPr id="14" name="图片 13" descr="未标题-1"/>
            <p:cNvPicPr>
              <a:picLocks noChangeAspect="1"/>
            </p:cNvPicPr>
            <p:nvPr/>
          </p:nvPicPr>
          <p:blipFill>
            <a:blip r:embed="rId3"/>
            <a:stretch>
              <a:fillRect/>
            </a:stretch>
          </p:blipFill>
          <p:spPr>
            <a:xfrm>
              <a:off x="4293" y="1800"/>
              <a:ext cx="1092" cy="776"/>
            </a:xfrm>
            <a:prstGeom prst="rect">
              <a:avLst/>
            </a:prstGeom>
          </p:spPr>
        </p:pic>
        <p:sp>
          <p:nvSpPr>
            <p:cNvPr id="7" name="Freeform: Shape 13"/>
            <p:cNvSpPr/>
            <p:nvPr/>
          </p:nvSpPr>
          <p:spPr>
            <a:xfrm>
              <a:off x="2518" y="1809"/>
              <a:ext cx="2432" cy="767"/>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solidFill>
              <a:srgbClr val="C00000"/>
            </a:solidFill>
            <a:ln w="12700" cap="flat" cmpd="sng" algn="ctr">
              <a:noFill/>
              <a:prstDash val="solid"/>
              <a:miter lim="800000"/>
            </a:ln>
            <a:effectLst/>
          </p:spPr>
          <p:txBody>
            <a:bodyPr anchor="ctr"/>
            <a:p>
              <a:pPr algn="ctr">
                <a:defRPr/>
              </a:pPr>
              <a:endParaRPr sz="1350" kern="0">
                <a:solidFill>
                  <a:srgbClr val="FFFFFF"/>
                </a:solidFill>
                <a:latin typeface="微软雅黑" panose="020B0503020204020204" charset="-122"/>
                <a:ea typeface="微软雅黑" panose="020B0503020204020204" charset="-122"/>
              </a:endParaRPr>
            </a:p>
          </p:txBody>
        </p:sp>
        <p:sp>
          <p:nvSpPr>
            <p:cNvPr id="15" name="TextBox 37"/>
            <p:cNvSpPr txBox="1"/>
            <p:nvPr/>
          </p:nvSpPr>
          <p:spPr>
            <a:xfrm>
              <a:off x="2691" y="1818"/>
              <a:ext cx="2389" cy="719"/>
            </a:xfrm>
            <a:prstGeom prst="rect">
              <a:avLst/>
            </a:prstGeom>
          </p:spPr>
          <p:txBody>
            <a:bodyPr wrap="none">
              <a:noAutofit/>
            </a:bodyPr>
            <a:p>
              <a:pPr algn="l" defTabSz="914400">
                <a:buClr>
                  <a:srgbClr val="000000">
                    <a:lumMod val="85000"/>
                    <a:lumOff val="15000"/>
                  </a:srgbClr>
                </a:buClr>
                <a:buSzPct val="105000"/>
              </a:pPr>
              <a:r>
                <a:rPr lang="zh-CN" altLang="en-US" sz="2400" b="1" dirty="0" smtClean="0">
                  <a:solidFill>
                    <a:srgbClr val="FFFFFF"/>
                  </a:solidFill>
                  <a:latin typeface="微软雅黑" panose="020B0503020204020204" charset="-122"/>
                  <a:ea typeface="微软雅黑" panose="020B0503020204020204" charset="-122"/>
                  <a:sym typeface="zihun58hao-chuangzhonghei" panose="00000500000000000000" pitchFamily="2" charset="-122"/>
                </a:rPr>
                <a:t>远景目标</a:t>
              </a:r>
              <a:endParaRPr lang="zh-CN" altLang="en-US" sz="2400" b="1" dirty="0" smtClean="0">
                <a:solidFill>
                  <a:srgbClr val="FFFFFF"/>
                </a:solidFill>
                <a:latin typeface="微软雅黑" panose="020B0503020204020204" charset="-122"/>
                <a:ea typeface="微软雅黑" panose="020B0503020204020204" charset="-122"/>
              </a:endParaRPr>
            </a:p>
          </p:txBody>
        </p:sp>
        <p:sp>
          <p:nvSpPr>
            <p:cNvPr id="16" name="对角圆角矩形 15"/>
            <p:cNvSpPr/>
            <p:nvPr/>
          </p:nvSpPr>
          <p:spPr>
            <a:xfrm>
              <a:off x="789" y="1829"/>
              <a:ext cx="1342" cy="724"/>
            </a:xfrm>
            <a:prstGeom prst="round2DiagRect">
              <a:avLst>
                <a:gd name="adj1" fmla="val 50000"/>
                <a:gd name="adj2" fmla="val 7826"/>
              </a:avLst>
            </a:prstGeom>
            <a:solidFill>
              <a:srgbClr val="C00000"/>
            </a:solidFill>
            <a:ln w="12700" cap="flat" cmpd="sng" algn="ctr">
              <a:noFill/>
              <a:prstDash val="solid"/>
              <a:miter lim="800000"/>
            </a:ln>
            <a:effectLst/>
          </p:spPr>
          <p:txBody>
            <a:bodyPr rtlCol="0" anchor="ctr"/>
            <a:p>
              <a:pPr algn="ctr">
                <a:defRPr/>
              </a:pPr>
              <a:endParaRPr lang="zh-CN" altLang="en-US" kern="0">
                <a:solidFill>
                  <a:prstClr val="white"/>
                </a:solidFill>
                <a:latin typeface="微软雅黑" panose="020B0503020204020204" charset="-122"/>
                <a:ea typeface="微软雅黑" panose="020B0503020204020204" charset="-122"/>
              </a:endParaRPr>
            </a:p>
          </p:txBody>
        </p:sp>
        <p:sp>
          <p:nvSpPr>
            <p:cNvPr id="17" name="矩形 16"/>
            <p:cNvSpPr/>
            <p:nvPr/>
          </p:nvSpPr>
          <p:spPr>
            <a:xfrm>
              <a:off x="1054" y="1829"/>
              <a:ext cx="823" cy="725"/>
            </a:xfrm>
            <a:prstGeom prst="rect">
              <a:avLst/>
            </a:prstGeom>
          </p:spPr>
          <p:txBody>
            <a:bodyPr wrap="square">
              <a:spAutoFit/>
            </a:bodyPr>
            <a:p>
              <a:r>
                <a:rPr lang="zh-CN" altLang="en-US" sz="2400" kern="0" dirty="0">
                  <a:solidFill>
                    <a:prstClr val="white"/>
                  </a:solidFill>
                  <a:latin typeface="微软雅黑" panose="020B0503020204020204" charset="-122"/>
                  <a:ea typeface="微软雅黑" panose="020B0503020204020204" charset="-122"/>
                </a:rPr>
                <a:t>三</a:t>
              </a:r>
              <a:endParaRPr lang="zh-CN" altLang="en-US" sz="2400" kern="0" dirty="0">
                <a:solidFill>
                  <a:prstClr val="white"/>
                </a:solidFill>
                <a:latin typeface="微软雅黑" panose="020B0503020204020204" charset="-122"/>
                <a:ea typeface="微软雅黑" panose="020B0503020204020204" charset="-122"/>
              </a:endParaRPr>
            </a:p>
          </p:txBody>
        </p:sp>
        <p:sp>
          <p:nvSpPr>
            <p:cNvPr id="18" name="文本框 17"/>
            <p:cNvSpPr txBox="1"/>
            <p:nvPr/>
          </p:nvSpPr>
          <p:spPr>
            <a:xfrm>
              <a:off x="5490" y="1931"/>
              <a:ext cx="7343" cy="628"/>
            </a:xfrm>
            <a:prstGeom prst="rect">
              <a:avLst/>
            </a:prstGeom>
            <a:noFill/>
          </p:spPr>
          <p:txBody>
            <a:bodyPr wrap="square" rtlCol="0" anchor="t">
              <a:spAutoFit/>
            </a:bodyPr>
            <a:p>
              <a:r>
                <a:rPr lang="en-US" altLang="zh-CN" sz="2000" b="1" dirty="0">
                  <a:solidFill>
                    <a:srgbClr val="C00000"/>
                  </a:solidFill>
                  <a:effectLst/>
                  <a:latin typeface="方正正粗黑简体" panose="02000000000000000000" charset="-122"/>
                  <a:ea typeface="方正正粗黑简体" panose="02000000000000000000" charset="-122"/>
                  <a:cs typeface="方正正粗黑简体" panose="02000000000000000000" charset="-122"/>
                  <a:sym typeface="zihun58hao-chuangzhonghei" panose="00000500000000000000" pitchFamily="2" charset="-122"/>
                </a:rPr>
                <a:t>到二〇三五年基本实现社会主义现代化</a:t>
              </a:r>
              <a:endParaRPr lang="zh-CN" altLang="en-US"/>
            </a:p>
          </p:txBody>
        </p:sp>
      </p:gr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6895" t="30834" r="1429" b="51873"/>
          <a:stretch>
            <a:fillRect/>
          </a:stretch>
        </p:blipFill>
        <p:spPr>
          <a:xfrm>
            <a:off x="9365775" y="674261"/>
            <a:ext cx="2645424" cy="1054878"/>
          </a:xfrm>
          <a:prstGeom prst="rect">
            <a:avLst/>
          </a:prstGeom>
        </p:spPr>
      </p:pic>
      <p:grpSp>
        <p:nvGrpSpPr>
          <p:cNvPr id="13" name="组合 12"/>
          <p:cNvGrpSpPr/>
          <p:nvPr/>
        </p:nvGrpSpPr>
        <p:grpSpPr>
          <a:xfrm>
            <a:off x="1682115" y="2228850"/>
            <a:ext cx="8190865" cy="902970"/>
            <a:chOff x="2649" y="3510"/>
            <a:chExt cx="12899" cy="1422"/>
          </a:xfrm>
        </p:grpSpPr>
        <p:sp>
          <p:nvSpPr>
            <p:cNvPr id="2" name="圆角矩形 1"/>
            <p:cNvSpPr/>
            <p:nvPr/>
          </p:nvSpPr>
          <p:spPr>
            <a:xfrm>
              <a:off x="2649" y="3750"/>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4</a:t>
              </a:r>
              <a:endParaRPr lang="en-US" altLang="zh-CN" sz="2000" b="1">
                <a:solidFill>
                  <a:schemeClr val="bg1"/>
                </a:solidFill>
                <a:latin typeface="+mj-ea"/>
                <a:ea typeface="+mj-ea"/>
              </a:endParaRPr>
            </a:p>
          </p:txBody>
        </p:sp>
        <p:sp>
          <p:nvSpPr>
            <p:cNvPr id="3" name="矩形 2"/>
            <p:cNvSpPr/>
            <p:nvPr/>
          </p:nvSpPr>
          <p:spPr>
            <a:xfrm>
              <a:off x="3328" y="3540"/>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4033" y="3510"/>
              <a:ext cx="11170"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建成文化强国、教育强国、人才强国、体育强国、健康中国，国民素质和社会文明程度达到新高度，国家文化软实力显著增强。</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grpSp>
        <p:nvGrpSpPr>
          <p:cNvPr id="19" name="组合 18"/>
          <p:cNvGrpSpPr/>
          <p:nvPr/>
        </p:nvGrpSpPr>
        <p:grpSpPr>
          <a:xfrm>
            <a:off x="2116455" y="3584575"/>
            <a:ext cx="8213725" cy="883920"/>
            <a:chOff x="3333" y="5645"/>
            <a:chExt cx="12935" cy="1392"/>
          </a:xfrm>
        </p:grpSpPr>
        <p:sp>
          <p:nvSpPr>
            <p:cNvPr id="6" name="圆角矩形 5"/>
            <p:cNvSpPr/>
            <p:nvPr/>
          </p:nvSpPr>
          <p:spPr>
            <a:xfrm>
              <a:off x="15260" y="5856"/>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5</a:t>
              </a:r>
              <a:endParaRPr lang="en-US" altLang="zh-CN" sz="2000" b="1">
                <a:solidFill>
                  <a:schemeClr val="bg1"/>
                </a:solidFill>
                <a:latin typeface="+mj-ea"/>
                <a:ea typeface="+mj-ea"/>
              </a:endParaRPr>
            </a:p>
          </p:txBody>
        </p:sp>
        <p:sp>
          <p:nvSpPr>
            <p:cNvPr id="23" name="矩形 22"/>
            <p:cNvSpPr/>
            <p:nvPr/>
          </p:nvSpPr>
          <p:spPr>
            <a:xfrm>
              <a:off x="3729" y="5646"/>
              <a:ext cx="11139" cy="1307"/>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广泛形成绿色生产生活方式，碳排放达峰后稳中有降，生态环境根本好转，美丽中国建设目标基本实现。</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sp>
          <p:nvSpPr>
            <p:cNvPr id="24" name="矩形 23"/>
            <p:cNvSpPr/>
            <p:nvPr/>
          </p:nvSpPr>
          <p:spPr>
            <a:xfrm>
              <a:off x="3333" y="564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1686560" y="4924425"/>
            <a:ext cx="8190865" cy="883920"/>
            <a:chOff x="2656" y="7755"/>
            <a:chExt cx="12899" cy="1392"/>
          </a:xfrm>
        </p:grpSpPr>
        <p:sp>
          <p:nvSpPr>
            <p:cNvPr id="25" name="圆角矩形 24"/>
            <p:cNvSpPr/>
            <p:nvPr/>
          </p:nvSpPr>
          <p:spPr>
            <a:xfrm>
              <a:off x="2656" y="7965"/>
              <a:ext cx="1009" cy="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en-US" altLang="zh-CN" sz="2000" b="1">
                  <a:solidFill>
                    <a:schemeClr val="bg1"/>
                  </a:solidFill>
                  <a:latin typeface="+mj-ea"/>
                  <a:ea typeface="+mj-ea"/>
                </a:rPr>
                <a:t>6</a:t>
              </a:r>
              <a:endParaRPr lang="en-US" altLang="zh-CN" sz="2000" b="1">
                <a:solidFill>
                  <a:schemeClr val="bg1"/>
                </a:solidFill>
                <a:latin typeface="+mj-ea"/>
                <a:ea typeface="+mj-ea"/>
              </a:endParaRPr>
            </a:p>
          </p:txBody>
        </p:sp>
        <p:sp>
          <p:nvSpPr>
            <p:cNvPr id="26" name="矩形 25"/>
            <p:cNvSpPr/>
            <p:nvPr/>
          </p:nvSpPr>
          <p:spPr>
            <a:xfrm>
              <a:off x="3335" y="7755"/>
              <a:ext cx="12220" cy="1392"/>
            </a:xfrm>
            <a:prstGeom prst="rect">
              <a:avLst/>
            </a:prstGeom>
            <a:noFill/>
            <a:ln w="19050" cap="flat" cmpd="sng" algn="ctr">
              <a:solidFill>
                <a:srgbClr val="C00000"/>
              </a:solidFill>
              <a:prstDash val="sysDot"/>
            </a:ln>
            <a:effectLst/>
          </p:spPr>
          <p:txBody>
            <a:bodyPr rtlCol="0" anchor="ctr"/>
            <a:p>
              <a:pPr algn="ctr" defTabSz="1219200" fontAlgn="base">
                <a:spcBef>
                  <a:spcPct val="0"/>
                </a:spcBef>
                <a:spcAft>
                  <a:spcPct val="0"/>
                </a:spcAft>
                <a:defRPr/>
              </a:pPr>
              <a:endParaRPr lang="zh-CN" altLang="en-US" sz="4000" b="1" kern="0">
                <a:solidFill>
                  <a:srgbClr val="FFFDFB"/>
                </a:solidFill>
                <a:latin typeface="微软雅黑" panose="020B0503020204020204" charset="-122"/>
                <a:ea typeface="微软雅黑" panose="020B0503020204020204" charset="-122"/>
                <a:sym typeface="微软雅黑" panose="020B0503020204020204" charset="-122"/>
              </a:endParaRPr>
            </a:p>
          </p:txBody>
        </p:sp>
        <p:sp>
          <p:nvSpPr>
            <p:cNvPr id="27" name="矩形 26"/>
            <p:cNvSpPr/>
            <p:nvPr/>
          </p:nvSpPr>
          <p:spPr>
            <a:xfrm>
              <a:off x="4040" y="8040"/>
              <a:ext cx="11170" cy="725"/>
            </a:xfrm>
            <a:prstGeom prst="rect">
              <a:avLst/>
            </a:prstGeom>
          </p:spPr>
          <p:txBody>
            <a:bodyPr wrap="square">
              <a:spAutoFit/>
            </a:bodyPr>
            <a:p>
              <a:pPr algn="just" fontAlgn="auto">
                <a:lnSpc>
                  <a:spcPct val="150000"/>
                </a:lnSpc>
              </a:pPr>
              <a:r>
                <a:rPr lang="zh-CN" altLang="en-US" sz="1600">
                  <a:latin typeface="微软雅黑" panose="020B0503020204020204" charset="-122"/>
                  <a:ea typeface="微软雅黑" panose="020B0503020204020204" charset="-122"/>
                  <a:sym typeface="+mn-ea"/>
                </a:rPr>
                <a:t>形成对外开放新格局，参与国际经济合作和竞争新优势明显增强。</a:t>
              </a:r>
              <a:endParaRPr lang="zh-CN" altLang="en-US" sz="1600" dirty="0">
                <a:solidFill>
                  <a:prstClr val="black">
                    <a:lumMod val="75000"/>
                    <a:lumOff val="25000"/>
                  </a:prstClr>
                </a:solidFill>
                <a:latin typeface="微软雅黑" panose="020B0503020204020204" charset="-122"/>
                <a:ea typeface="微软雅黑" panose="020B0503020204020204" charset="-122"/>
                <a:cs typeface="方正正中黑简体" panose="02000000000000000000" charset="-122"/>
                <a:sym typeface="字魂35号-经典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3827</Words>
  <Application>WPS 演示</Application>
  <PresentationFormat>宽屏</PresentationFormat>
  <Paragraphs>296</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微软雅黑</vt:lpstr>
      <vt:lpstr>Calibri</vt:lpstr>
      <vt:lpstr>华文中宋</vt:lpstr>
      <vt:lpstr>Source Han Sans SC</vt:lpstr>
      <vt:lpstr>Segoe Print</vt:lpstr>
      <vt:lpstr>方正正粗黑简体</vt:lpstr>
      <vt:lpstr>黑体</vt:lpstr>
      <vt:lpstr>zihun58hao-chuangzhonghei</vt:lpstr>
      <vt:lpstr>方正正中黑简体</vt:lpstr>
      <vt:lpstr>字魂35号-经典雅黑</vt:lpstr>
      <vt:lpstr>Arial Black</vt:lpstr>
      <vt:lpstr>Arial Unicode MS</vt:lpstr>
      <vt:lpstr>字魂58号-创中黑</vt:lpstr>
      <vt:lpstr>思源黑体 CN Normal</vt:lpstr>
      <vt:lpstr>Office 主题​​</vt:lpstr>
      <vt:lpstr>学习贯彻党的十九届五中全会精神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全党全国各族人民要紧密团结在以习近平同志为核心的党中央周围， 同心同德，顽强奋斗，夺取全面建设社会主义现代化国家新胜利！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贾明伟</dc:creator>
  <cp:lastModifiedBy>孙文娟</cp:lastModifiedBy>
  <cp:revision>116</cp:revision>
  <dcterms:created xsi:type="dcterms:W3CDTF">2019-09-19T02:01:00Z</dcterms:created>
  <dcterms:modified xsi:type="dcterms:W3CDTF">2020-10-31T15:20:53Z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