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153" r:id="rId3"/>
    <p:sldId id="2184" r:id="rId5"/>
    <p:sldId id="2185" r:id="rId6"/>
    <p:sldId id="2187" r:id="rId7"/>
    <p:sldId id="2188" r:id="rId8"/>
    <p:sldId id="2208" r:id="rId9"/>
    <p:sldId id="2209" r:id="rId10"/>
    <p:sldId id="2211" r:id="rId11"/>
    <p:sldId id="2210" r:id="rId12"/>
    <p:sldId id="2212" r:id="rId13"/>
    <p:sldId id="2213" r:id="rId14"/>
    <p:sldId id="2196" r:id="rId15"/>
    <p:sldId id="2190" r:id="rId16"/>
    <p:sldId id="2219" r:id="rId17"/>
    <p:sldId id="2220" r:id="rId18"/>
    <p:sldId id="2221" r:id="rId19"/>
    <p:sldId id="2222" r:id="rId20"/>
    <p:sldId id="2223" r:id="rId21"/>
    <p:sldId id="2224" r:id="rId22"/>
    <p:sldId id="2225" r:id="rId23"/>
    <p:sldId id="2226" r:id="rId24"/>
    <p:sldId id="2227" r:id="rId25"/>
    <p:sldId id="2228" r:id="rId26"/>
    <p:sldId id="2229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06"/>
    <a:srgbClr val="D00E0B"/>
    <a:srgbClr val="CD010D"/>
    <a:srgbClr val="D51D0A"/>
    <a:srgbClr val="F39601"/>
    <a:srgbClr val="D25F51"/>
    <a:srgbClr val="CC493A"/>
    <a:srgbClr val="DE0012"/>
    <a:srgbClr val="E30012"/>
    <a:srgbClr val="E42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25" autoAdjust="0"/>
    <p:restoredTop sz="96274" autoAdjust="0"/>
  </p:normalViewPr>
  <p:slideViewPr>
    <p:cSldViewPr snapToGrid="0" showGuides="1">
      <p:cViewPr>
        <p:scale>
          <a:sx n="90" d="100"/>
          <a:sy n="90" d="100"/>
        </p:scale>
        <p:origin x="300" y="564"/>
      </p:cViewPr>
      <p:guideLst>
        <p:guide orient="horz" pos="2151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9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36BDBBE2-043B-4D7B-AD75-5843EDDDAE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1D3DB4BC-0440-4AFA-89B6-051654B61B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 userDrawn="1"/>
        </p:nvSpPr>
        <p:spPr>
          <a:xfrm>
            <a:off x="218574" y="637671"/>
            <a:ext cx="11754853" cy="601578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rgbClr val="FFFD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3665" y="112327"/>
            <a:ext cx="1094874" cy="480147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518335" y="241551"/>
            <a:ext cx="2239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BUSINESS SUMMARY</a:t>
            </a:r>
            <a:endParaRPr lang="zh-CN" altLang="en-US" sz="80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81.xml"/><Relationship Id="rId2" Type="http://schemas.openxmlformats.org/officeDocument/2006/relationships/image" Target="../media/image7.jpe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95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118.xml"/><Relationship Id="rId27" Type="http://schemas.openxmlformats.org/officeDocument/2006/relationships/tags" Target="../tags/tag117.xml"/><Relationship Id="rId26" Type="http://schemas.openxmlformats.org/officeDocument/2006/relationships/tags" Target="../tags/tag116.xml"/><Relationship Id="rId25" Type="http://schemas.openxmlformats.org/officeDocument/2006/relationships/tags" Target="../tags/tag115.xml"/><Relationship Id="rId24" Type="http://schemas.openxmlformats.org/officeDocument/2006/relationships/tags" Target="../tags/tag114.xml"/><Relationship Id="rId23" Type="http://schemas.openxmlformats.org/officeDocument/2006/relationships/tags" Target="../tags/tag113.xml"/><Relationship Id="rId22" Type="http://schemas.openxmlformats.org/officeDocument/2006/relationships/tags" Target="../tags/tag112.xml"/><Relationship Id="rId21" Type="http://schemas.openxmlformats.org/officeDocument/2006/relationships/tags" Target="../tags/tag111.xml"/><Relationship Id="rId20" Type="http://schemas.openxmlformats.org/officeDocument/2006/relationships/tags" Target="../tags/tag110.xml"/><Relationship Id="rId2" Type="http://schemas.openxmlformats.org/officeDocument/2006/relationships/image" Target="../media/image7.jpeg"/><Relationship Id="rId19" Type="http://schemas.openxmlformats.org/officeDocument/2006/relationships/tags" Target="../tags/tag109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119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20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2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21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23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33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45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4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58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6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74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88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89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19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9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image" Target="../media/image7.jpeg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30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image" Target="../media/image7.jpeg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50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image" Target="../media/image7.jpeg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67.xml"/><Relationship Id="rId2" Type="http://schemas.openxmlformats.org/officeDocument/2006/relationships/image" Target="../media/image7.jpe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loria的作品2"/>
          <p:cNvSpPr txBox="1"/>
          <p:nvPr/>
        </p:nvSpPr>
        <p:spPr>
          <a:xfrm>
            <a:off x="598805" y="2201995"/>
            <a:ext cx="109626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en-US" sz="6000" b="1" dirty="0">
                <a:gradFill flip="none" rotWithShape="1">
                  <a:gsLst>
                    <a:gs pos="99000">
                      <a:srgbClr val="FAE27D"/>
                    </a:gs>
                    <a:gs pos="0">
                      <a:srgbClr val="FAE27D">
                        <a:lumMod val="20000"/>
                        <a:lumOff val="80000"/>
                      </a:srgbClr>
                    </a:gs>
                  </a:gsLst>
                  <a:lin ang="5400000" scaled="0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6000" b="1" dirty="0">
                <a:gradFill flip="none" rotWithShape="1">
                  <a:gsLst>
                    <a:gs pos="99000">
                      <a:srgbClr val="FAE27D"/>
                    </a:gs>
                    <a:gs pos="0">
                      <a:srgbClr val="FAE27D">
                        <a:lumMod val="20000"/>
                        <a:lumOff val="80000"/>
                      </a:srgbClr>
                    </a:gs>
                  </a:gsLst>
                  <a:lin ang="5400000" scaled="0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endParaRPr lang="zh-CN" altLang="en-US" sz="6000" b="1" dirty="0">
              <a:gradFill flip="none" rotWithShape="1">
                <a:gsLst>
                  <a:gs pos="99000">
                    <a:srgbClr val="FAE27D"/>
                  </a:gs>
                  <a:gs pos="0">
                    <a:srgbClr val="FAE27D">
                      <a:lumMod val="20000"/>
                      <a:lumOff val="80000"/>
                    </a:srgbClr>
                  </a:gs>
                </a:gsLst>
                <a:lin ang="5400000" scaled="0"/>
                <a:tileRect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defRPr/>
            </a:pPr>
            <a:r>
              <a:rPr lang="zh-CN" altLang="en-US" sz="6000" b="1" dirty="0">
                <a:gradFill flip="none" rotWithShape="1">
                  <a:gsLst>
                    <a:gs pos="99000">
                      <a:srgbClr val="FAE27D"/>
                    </a:gs>
                    <a:gs pos="0">
                      <a:srgbClr val="FAE27D">
                        <a:lumMod val="20000"/>
                        <a:lumOff val="80000"/>
                      </a:srgbClr>
                    </a:gs>
                  </a:gsLst>
                  <a:lin ang="5400000" scaled="0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河北省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99000">
                      <a:srgbClr val="FAE27D"/>
                    </a:gs>
                    <a:gs pos="0">
                      <a:srgbClr val="FAE27D">
                        <a:lumMod val="20000"/>
                        <a:lumOff val="80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政府工作报告要点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99000">
                    <a:srgbClr val="FAE27D"/>
                  </a:gs>
                  <a:gs pos="0">
                    <a:srgbClr val="FAE27D">
                      <a:lumMod val="20000"/>
                      <a:lumOff val="80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33645" y="720090"/>
            <a:ext cx="2093595" cy="133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424781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38728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2024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工作回顾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1063625" y="1494790"/>
            <a:ext cx="10072370" cy="3162300"/>
            <a:chOff x="1675" y="2354"/>
            <a:chExt cx="15862" cy="4980"/>
          </a:xfrm>
        </p:grpSpPr>
        <p:sp>
          <p:nvSpPr>
            <p:cNvPr id="63" name="Aitds9"/>
            <p:cNvSpPr/>
            <p:nvPr>
              <p:custDataLst>
                <p:tags r:id="rId7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五）民生保障扎实有力、暖心惠民。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12" name="îṥļîḑé-Rectangle 11"/>
            <p:cNvSpPr/>
            <p:nvPr>
              <p:custDataLst>
                <p:tags r:id="rId8"/>
              </p:custDataLst>
            </p:nvPr>
          </p:nvSpPr>
          <p:spPr>
            <a:xfrm rot="5400000">
              <a:off x="9611" y="-2143"/>
              <a:ext cx="290" cy="15479"/>
            </a:xfrm>
            <a:prstGeom prst="rect">
              <a:avLst/>
            </a:prstGeom>
            <a:solidFill>
              <a:srgbClr val="F39601">
                <a:alpha val="4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îṥļîḑé-TextBox 57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1675" y="6798"/>
              <a:ext cx="4310" cy="53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20项民生工程全面完成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îṥļîḑé-Oval 8"/>
            <p:cNvSpPr/>
            <p:nvPr>
              <p:custDataLst>
                <p:tags r:id="rId10"/>
              </p:custDataLst>
            </p:nvPr>
          </p:nvSpPr>
          <p:spPr>
            <a:xfrm>
              <a:off x="3124" y="4968"/>
              <a:ext cx="1260" cy="1260"/>
            </a:xfrm>
            <a:prstGeom prst="ellipse">
              <a:avLst/>
            </a:prstGeom>
            <a:solidFill>
              <a:srgbClr val="CC493A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îṥļîḑé-Oval 16"/>
            <p:cNvSpPr/>
            <p:nvPr>
              <p:custDataLst>
                <p:tags r:id="rId11"/>
              </p:custDataLst>
            </p:nvPr>
          </p:nvSpPr>
          <p:spPr>
            <a:xfrm>
              <a:off x="6015" y="5031"/>
              <a:ext cx="1260" cy="126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îṥļîḑé-Oval 22"/>
            <p:cNvSpPr/>
            <p:nvPr>
              <p:custDataLst>
                <p:tags r:id="rId12"/>
              </p:custDataLst>
            </p:nvPr>
          </p:nvSpPr>
          <p:spPr>
            <a:xfrm>
              <a:off x="8947" y="4980"/>
              <a:ext cx="1260" cy="1260"/>
            </a:xfrm>
            <a:prstGeom prst="ellipse">
              <a:avLst/>
            </a:prstGeom>
            <a:solidFill>
              <a:srgbClr val="CC493A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kumimoji="0" lang="ar-SA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îṥļîḑé-Oval 28"/>
            <p:cNvSpPr/>
            <p:nvPr>
              <p:custDataLst>
                <p:tags r:id="rId13"/>
              </p:custDataLst>
            </p:nvPr>
          </p:nvSpPr>
          <p:spPr>
            <a:xfrm>
              <a:off x="11861" y="4961"/>
              <a:ext cx="1260" cy="126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kumimoji="0" lang="ar-SA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îṥļîḑé-Oval 34"/>
            <p:cNvSpPr/>
            <p:nvPr>
              <p:custDataLst>
                <p:tags r:id="rId14"/>
              </p:custDataLst>
            </p:nvPr>
          </p:nvSpPr>
          <p:spPr>
            <a:xfrm>
              <a:off x="14771" y="4972"/>
              <a:ext cx="1260" cy="1260"/>
            </a:xfrm>
            <a:prstGeom prst="ellipse">
              <a:avLst/>
            </a:prstGeom>
            <a:solidFill>
              <a:srgbClr val="CC493A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5</a:t>
              </a:r>
              <a:endPara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îṥļîḑé-TextBox 57"/>
            <p:cNvSpPr txBox="1"/>
            <p:nvPr>
              <p:custDataLst>
                <p:tags r:id="rId15"/>
              </p:custDataLst>
            </p:nvPr>
          </p:nvSpPr>
          <p:spPr bwMode="auto">
            <a:xfrm>
              <a:off x="13227" y="6798"/>
              <a:ext cx="4310" cy="53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社会事业全面进步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" name="îṥļîḑé-TextBox 57"/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10552" y="3888"/>
              <a:ext cx="4310" cy="53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保障水平稳步提升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2" name="îṥļîḑé-TextBox 57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7551" y="6798"/>
              <a:ext cx="4310" cy="53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乡村振兴扎实推进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îṥļîḑé-TextBox 57"/>
            <p:cNvSpPr txBox="1"/>
            <p:nvPr>
              <p:custDataLst>
                <p:tags r:id="rId18"/>
              </p:custDataLst>
            </p:nvPr>
          </p:nvSpPr>
          <p:spPr bwMode="auto">
            <a:xfrm>
              <a:off x="4637" y="3888"/>
              <a:ext cx="4310" cy="53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生态环境持续改善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424781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38728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2024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工作回顾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1510030" y="1494790"/>
            <a:ext cx="9252585" cy="3846830"/>
            <a:chOff x="2378" y="2354"/>
            <a:chExt cx="14571" cy="6058"/>
          </a:xfrm>
        </p:grpSpPr>
        <p:sp>
          <p:nvSpPr>
            <p:cNvPr id="63" name="Aitds9"/>
            <p:cNvSpPr/>
            <p:nvPr>
              <p:custDataLst>
                <p:tags r:id="rId7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六）社会大局安全有序、保持稳定。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grpSp>
          <p:nvGrpSpPr>
            <p:cNvPr id="12" name="组合 11"/>
            <p:cNvGrpSpPr/>
            <p:nvPr>
              <p:custDataLst>
                <p:tags r:id="rId8"/>
              </p:custDataLst>
            </p:nvPr>
          </p:nvGrpSpPr>
          <p:grpSpPr>
            <a:xfrm>
              <a:off x="2416" y="3432"/>
              <a:ext cx="3781" cy="4980"/>
              <a:chOff x="1184" y="3297"/>
              <a:chExt cx="3781" cy="4980"/>
            </a:xfrm>
          </p:grpSpPr>
          <p:sp>
            <p:nvSpPr>
              <p:cNvPr id="14" name="矩形: 圆角 3"/>
              <p:cNvSpPr/>
              <p:nvPr>
                <p:custDataLst>
                  <p:tags r:id="rId9"/>
                </p:custDataLst>
              </p:nvPr>
            </p:nvSpPr>
            <p:spPr>
              <a:xfrm>
                <a:off x="1184" y="3297"/>
                <a:ext cx="3781" cy="4980"/>
              </a:xfrm>
              <a:prstGeom prst="roundRect">
                <a:avLst>
                  <a:gd name="adj" fmla="val 10445"/>
                </a:avLst>
              </a:prstGeom>
              <a:solidFill>
                <a:schemeClr val="bg1"/>
              </a:solidFill>
              <a:ln w="25400">
                <a:gradFill>
                  <a:gsLst>
                    <a:gs pos="55100">
                      <a:srgbClr val="CB1712"/>
                    </a:gs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:ln>
              <a:effectLst>
                <a:outerShdw blurRad="355600" dist="508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2293" y="3983"/>
                <a:ext cx="1440" cy="1440"/>
              </a:xfrm>
              <a:prstGeom prst="ellipse">
                <a:avLst/>
              </a:prstGeom>
              <a:noFill/>
              <a:ln>
                <a:solidFill>
                  <a:srgbClr val="CB17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364" y="4204"/>
                <a:ext cx="1019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000" b="1" dirty="0">
                    <a:solidFill>
                      <a:srgbClr val="CB171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1</a:t>
                </a:r>
                <a:endParaRPr lang="en-US" altLang="zh-CN" sz="4000" b="1" dirty="0">
                  <a:solidFill>
                    <a:srgbClr val="CB171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弧形 22"/>
              <p:cNvSpPr/>
              <p:nvPr>
                <p:custDataLst>
                  <p:tags r:id="rId12"/>
                </p:custDataLst>
              </p:nvPr>
            </p:nvSpPr>
            <p:spPr>
              <a:xfrm rot="17050595">
                <a:off x="2134" y="3833"/>
                <a:ext cx="1440" cy="1440"/>
              </a:xfrm>
              <a:prstGeom prst="arc">
                <a:avLst/>
              </a:prstGeom>
              <a:ln w="19050" cap="rnd">
                <a:gradFill>
                  <a:gsLst>
                    <a:gs pos="0">
                      <a:srgbClr val="CB171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0" name="弧形 49"/>
              <p:cNvSpPr/>
              <p:nvPr>
                <p:custDataLst>
                  <p:tags r:id="rId13"/>
                </p:custDataLst>
              </p:nvPr>
            </p:nvSpPr>
            <p:spPr>
              <a:xfrm rot="5138871">
                <a:off x="2506" y="4084"/>
                <a:ext cx="1440" cy="1440"/>
              </a:xfrm>
              <a:prstGeom prst="arc">
                <a:avLst/>
              </a:prstGeom>
              <a:ln w="19050" cap="rnd">
                <a:gradFill>
                  <a:gsLst>
                    <a:gs pos="0">
                      <a:srgbClr val="CB171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7" name="文本框 5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420" y="6007"/>
                <a:ext cx="3276" cy="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ctr" fontAlgn="auto">
                  <a:lnSpc>
                    <a:spcPts val="2800"/>
                  </a:lnSpc>
                </a:pPr>
                <a:r>
                  <a:rPr lang="zh-CN" altLang="en-US" sz="2000" b="1" kern="0" dirty="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重点领域风险</a:t>
                </a:r>
                <a:endParaRPr lang="zh-CN" altLang="en-US" sz="2000" b="1" kern="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indent="0" algn="ctr" fontAlgn="auto">
                  <a:lnSpc>
                    <a:spcPts val="2800"/>
                  </a:lnSpc>
                </a:pPr>
                <a:r>
                  <a:rPr lang="zh-CN" altLang="en-US" sz="2000" b="1" kern="0" dirty="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有效防范</a:t>
                </a:r>
                <a:endParaRPr lang="zh-CN" altLang="en-US" sz="2000" b="1" kern="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4" name="组合 23"/>
            <p:cNvGrpSpPr/>
            <p:nvPr>
              <p:custDataLst>
                <p:tags r:id="rId15"/>
              </p:custDataLst>
            </p:nvPr>
          </p:nvGrpSpPr>
          <p:grpSpPr>
            <a:xfrm>
              <a:off x="7825" y="3432"/>
              <a:ext cx="3781" cy="4980"/>
              <a:chOff x="9953" y="4005"/>
              <a:chExt cx="3781" cy="4980"/>
            </a:xfrm>
          </p:grpSpPr>
          <p:sp>
            <p:nvSpPr>
              <p:cNvPr id="40" name="矩形: 圆角 39"/>
              <p:cNvSpPr/>
              <p:nvPr>
                <p:custDataLst>
                  <p:tags r:id="rId16"/>
                </p:custDataLst>
              </p:nvPr>
            </p:nvSpPr>
            <p:spPr>
              <a:xfrm>
                <a:off x="9953" y="4005"/>
                <a:ext cx="3781" cy="4980"/>
              </a:xfrm>
              <a:prstGeom prst="roundRect">
                <a:avLst>
                  <a:gd name="adj" fmla="val 10445"/>
                </a:avLst>
              </a:prstGeom>
              <a:solidFill>
                <a:schemeClr val="bg1"/>
              </a:solidFill>
              <a:ln w="25400">
                <a:gradFill>
                  <a:gsLst>
                    <a:gs pos="55100">
                      <a:srgbClr val="CB1712"/>
                    </a:gs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:ln>
              <a:effectLst>
                <a:outerShdw blurRad="355600" dist="508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5" name="椭圆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123" y="4703"/>
                <a:ext cx="1440" cy="1440"/>
              </a:xfrm>
              <a:prstGeom prst="ellipse">
                <a:avLst/>
              </a:prstGeom>
              <a:noFill/>
              <a:ln>
                <a:solidFill>
                  <a:srgbClr val="CB17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1473" y="4921"/>
                <a:ext cx="781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000" b="1" dirty="0">
                    <a:solidFill>
                      <a:srgbClr val="CB171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4000" b="1" dirty="0">
                  <a:solidFill>
                    <a:srgbClr val="CB171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弧形 24"/>
              <p:cNvSpPr/>
              <p:nvPr>
                <p:custDataLst>
                  <p:tags r:id="rId19"/>
                </p:custDataLst>
              </p:nvPr>
            </p:nvSpPr>
            <p:spPr>
              <a:xfrm rot="17050595">
                <a:off x="10980" y="4559"/>
                <a:ext cx="1440" cy="1440"/>
              </a:xfrm>
              <a:prstGeom prst="arc">
                <a:avLst/>
              </a:prstGeom>
              <a:ln w="19050" cap="rnd">
                <a:gradFill>
                  <a:gsLst>
                    <a:gs pos="0">
                      <a:srgbClr val="CB171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4" name="弧形 53"/>
              <p:cNvSpPr/>
              <p:nvPr>
                <p:custDataLst>
                  <p:tags r:id="rId20"/>
                </p:custDataLst>
              </p:nvPr>
            </p:nvSpPr>
            <p:spPr>
              <a:xfrm rot="5138871">
                <a:off x="11352" y="4810"/>
                <a:ext cx="1440" cy="1440"/>
              </a:xfrm>
              <a:prstGeom prst="arc">
                <a:avLst/>
              </a:prstGeom>
              <a:ln w="19050" cap="rnd">
                <a:gradFill>
                  <a:gsLst>
                    <a:gs pos="0">
                      <a:srgbClr val="CB171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21"/>
              </p:custDataLst>
            </p:nvPr>
          </p:nvGrpSpPr>
          <p:grpSpPr>
            <a:xfrm>
              <a:off x="13169" y="3432"/>
              <a:ext cx="3781" cy="4980"/>
              <a:chOff x="13169" y="3297"/>
              <a:chExt cx="3781" cy="4980"/>
            </a:xfrm>
          </p:grpSpPr>
          <p:sp>
            <p:nvSpPr>
              <p:cNvPr id="43" name="矩形: 圆角 42"/>
              <p:cNvSpPr/>
              <p:nvPr>
                <p:custDataLst>
                  <p:tags r:id="rId22"/>
                </p:custDataLst>
              </p:nvPr>
            </p:nvSpPr>
            <p:spPr>
              <a:xfrm>
                <a:off x="13169" y="3297"/>
                <a:ext cx="3781" cy="4980"/>
              </a:xfrm>
              <a:prstGeom prst="roundRect">
                <a:avLst>
                  <a:gd name="adj" fmla="val 10445"/>
                </a:avLst>
              </a:prstGeom>
              <a:solidFill>
                <a:schemeClr val="bg1"/>
              </a:solidFill>
              <a:ln w="25400">
                <a:gradFill>
                  <a:gsLst>
                    <a:gs pos="55100">
                      <a:srgbClr val="CB1712"/>
                    </a:gs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:ln>
              <a:effectLst>
                <a:outerShdw blurRad="355600" dist="508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23"/>
                </p:custDataLst>
              </p:nvPr>
            </p:nvSpPr>
            <p:spPr>
              <a:xfrm>
                <a:off x="14370" y="3983"/>
                <a:ext cx="1440" cy="1440"/>
              </a:xfrm>
              <a:prstGeom prst="ellipse">
                <a:avLst/>
              </a:prstGeom>
              <a:noFill/>
              <a:ln>
                <a:solidFill>
                  <a:srgbClr val="CB17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4722" y="4193"/>
                <a:ext cx="781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000" b="1" dirty="0">
                    <a:solidFill>
                      <a:srgbClr val="CB171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4000" b="1" dirty="0">
                  <a:solidFill>
                    <a:srgbClr val="CB171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弧形 54"/>
              <p:cNvSpPr/>
              <p:nvPr>
                <p:custDataLst>
                  <p:tags r:id="rId25"/>
                </p:custDataLst>
              </p:nvPr>
            </p:nvSpPr>
            <p:spPr>
              <a:xfrm rot="17050595">
                <a:off x="14211" y="3833"/>
                <a:ext cx="1440" cy="1440"/>
              </a:xfrm>
              <a:prstGeom prst="arc">
                <a:avLst/>
              </a:prstGeom>
              <a:ln w="19050" cap="rnd">
                <a:gradFill>
                  <a:gsLst>
                    <a:gs pos="0">
                      <a:srgbClr val="CB171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6" name="弧形 55"/>
              <p:cNvSpPr/>
              <p:nvPr>
                <p:custDataLst>
                  <p:tags r:id="rId26"/>
                </p:custDataLst>
              </p:nvPr>
            </p:nvSpPr>
            <p:spPr>
              <a:xfrm rot="5138871">
                <a:off x="14583" y="4084"/>
                <a:ext cx="1440" cy="1440"/>
              </a:xfrm>
              <a:prstGeom prst="arc">
                <a:avLst/>
              </a:prstGeom>
              <a:ln w="19050" cap="rnd">
                <a:gradFill>
                  <a:gsLst>
                    <a:gs pos="0">
                      <a:srgbClr val="CB171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sp>
          <p:nvSpPr>
            <p:cNvPr id="27" name="文本框 26"/>
            <p:cNvSpPr txBox="1"/>
            <p:nvPr>
              <p:custDataLst>
                <p:tags r:id="rId27"/>
              </p:custDataLst>
            </p:nvPr>
          </p:nvSpPr>
          <p:spPr>
            <a:xfrm>
              <a:off x="8072" y="6142"/>
              <a:ext cx="3276" cy="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ts val="2800"/>
                </a:lnSpc>
                <a:buClrTx/>
                <a:buSzTx/>
                <a:buNone/>
              </a:pPr>
              <a:r>
                <a:rPr lang="zh-CN" altLang="en-US" sz="2000" b="1" kern="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安全发展基础</a:t>
              </a:r>
              <a:endParaRPr lang="zh-CN" altLang="en-US" sz="2000" b="1" kern="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fontAlgn="auto">
                <a:lnSpc>
                  <a:spcPts val="2800"/>
                </a:lnSpc>
                <a:buClrTx/>
                <a:buSzTx/>
                <a:buNone/>
              </a:pPr>
              <a:r>
                <a:rPr lang="zh-CN" altLang="en-US" sz="2000" b="1" kern="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有效夯实</a:t>
              </a:r>
              <a:endParaRPr lang="zh-CN" altLang="en-US" kern="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28"/>
              </p:custDataLst>
            </p:nvPr>
          </p:nvSpPr>
          <p:spPr>
            <a:xfrm>
              <a:off x="13492" y="6235"/>
              <a:ext cx="3276" cy="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ts val="2800"/>
                </a:lnSpc>
                <a:buClrTx/>
                <a:buSzTx/>
                <a:buNone/>
              </a:pPr>
              <a:r>
                <a:rPr lang="zh-CN" altLang="en-US" sz="2000" b="1" kern="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治理效能</a:t>
              </a:r>
              <a:endParaRPr lang="zh-CN" altLang="en-US" sz="2000" b="1" kern="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fontAlgn="auto">
                <a:lnSpc>
                  <a:spcPts val="2800"/>
                </a:lnSpc>
                <a:buClrTx/>
                <a:buSzTx/>
                <a:buNone/>
              </a:pPr>
              <a:r>
                <a:rPr lang="zh-CN" altLang="en-US" sz="2000" b="1" kern="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有效提升</a:t>
              </a:r>
              <a:endParaRPr lang="zh-CN" altLang="en-US" kern="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2420620" y="2645410"/>
            <a:ext cx="7502525" cy="1032510"/>
            <a:chOff x="6943" y="4166"/>
            <a:chExt cx="11084" cy="1626"/>
          </a:xfrm>
        </p:grpSpPr>
        <p:sp>
          <p:nvSpPr>
            <p:cNvPr id="16" name="矩形: 圆角 67"/>
            <p:cNvSpPr/>
            <p:nvPr/>
          </p:nvSpPr>
          <p:spPr>
            <a:xfrm>
              <a:off x="6943" y="4166"/>
              <a:ext cx="11084" cy="162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CC69"/>
                </a:gs>
                <a:gs pos="100000">
                  <a:srgbClr val="FEA23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43" y="4510"/>
              <a:ext cx="110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 dirty="0">
                  <a:ln w="6350">
                    <a:noFill/>
                  </a:ln>
                  <a:solidFill>
                    <a:srgbClr val="C00000"/>
                  </a:solidFill>
                  <a:effectLst>
                    <a:outerShdw blurRad="190500" dist="101600" dir="5400000" algn="ctr" rotWithShape="0">
                      <a:srgbClr val="CD000D">
                        <a:alpha val="15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二、</a:t>
              </a:r>
              <a:r>
                <a:rPr lang="en-US" altLang="zh-CN" sz="3600" b="1" dirty="0">
                  <a:ln w="6350">
                    <a:noFill/>
                  </a:ln>
                  <a:solidFill>
                    <a:srgbClr val="C00000"/>
                  </a:solidFill>
                  <a:effectLst>
                    <a:outerShdw blurRad="190500" dist="101600" dir="5400000" algn="ctr" rotWithShape="0">
                      <a:srgbClr val="CD000D">
                        <a:alpha val="15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2025</a:t>
              </a:r>
              <a:r>
                <a:rPr lang="zh-CN" altLang="en-US" sz="3600" b="1" dirty="0">
                  <a:ln w="6350">
                    <a:noFill/>
                  </a:ln>
                  <a:solidFill>
                    <a:srgbClr val="C00000"/>
                  </a:solidFill>
                  <a:effectLst>
                    <a:outerShdw blurRad="190500" dist="101600" dir="5400000" algn="ctr" rotWithShape="0">
                      <a:srgbClr val="CD000D">
                        <a:alpha val="15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年目标任务和主要工作</a:t>
              </a:r>
              <a:endParaRPr lang="zh-CN" altLang="en-US" sz="3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31570" y="1356995"/>
            <a:ext cx="10360025" cy="4186555"/>
            <a:chOff x="1782" y="2137"/>
            <a:chExt cx="16315" cy="6593"/>
          </a:xfrm>
        </p:grpSpPr>
        <p:sp>
          <p:nvSpPr>
            <p:cNvPr id="3" name="五边形 2"/>
            <p:cNvSpPr/>
            <p:nvPr/>
          </p:nvSpPr>
          <p:spPr>
            <a:xfrm>
              <a:off x="1782" y="2137"/>
              <a:ext cx="6301" cy="1005"/>
            </a:xfrm>
            <a:prstGeom prst="homePlate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400"/>
              <a:endParaRPr lang="zh-CN" altLang="en-US" sz="2400">
                <a:solidFill>
                  <a:srgbClr val="FFFFFF"/>
                </a:solidFill>
                <a:latin typeface="汉仪旗黑-55简" panose="02010600030101010101" charset="-128"/>
                <a:ea typeface="汉仪旗黑-55简" panose="02010600030101010101" charset="-128"/>
              </a:endParaRPr>
            </a:p>
          </p:txBody>
        </p:sp>
        <p:sp>
          <p:nvSpPr>
            <p:cNvPr id="12" name="圆角矩形 11"/>
            <p:cNvSpPr>
              <a:spLocks noChangeArrowheads="1"/>
            </p:cNvSpPr>
            <p:nvPr/>
          </p:nvSpPr>
          <p:spPr bwMode="auto">
            <a:xfrm>
              <a:off x="1805" y="2630"/>
              <a:ext cx="16292" cy="6101"/>
            </a:xfrm>
            <a:prstGeom prst="roundRect">
              <a:avLst>
                <a:gd name="adj" fmla="val 3423"/>
              </a:avLst>
            </a:prstGeom>
            <a:noFill/>
            <a:ln w="31750">
              <a:solidFill>
                <a:srgbClr val="D4000A"/>
              </a:solidFill>
              <a:miter lim="800000"/>
            </a:ln>
          </p:spPr>
          <p:txBody>
            <a:bodyPr lIns="91440" tIns="45720" rIns="91440" bIns="4572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4400"/>
              <a:endParaRPr lang="zh-CN" altLang="zh-CN" sz="2665">
                <a:solidFill>
                  <a:srgbClr val="C00000"/>
                </a:solidFill>
                <a:latin typeface="汉仪旗黑-55简" panose="02010600030101010101" charset="-128"/>
                <a:ea typeface="汉仪旗黑-55简" panose="02010600030101010101" charset="-128"/>
                <a:sym typeface="宋体" panose="02010600030101010101" pitchFamily="2" charset="-122"/>
              </a:endParaRPr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1974" y="2292"/>
              <a:ext cx="5535" cy="940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b="1" dirty="0">
                  <a:solidFill>
                    <a:srgbClr val="FCFABF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  <a:sym typeface="+mn-lt"/>
                </a:rPr>
                <a:t>今年政府工作的总体要求是</a:t>
              </a:r>
              <a:endParaRPr lang="zh-CN" altLang="en-US" sz="2000" b="1" dirty="0">
                <a:solidFill>
                  <a:srgbClr val="FCFABF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14" name="文本框 12"/>
            <p:cNvSpPr/>
            <p:nvPr/>
          </p:nvSpPr>
          <p:spPr>
            <a:xfrm>
              <a:off x="2893" y="3806"/>
              <a:ext cx="8720" cy="12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914400"/>
              <a:r>
                <a:rPr lang="en-US" altLang="zh-CN" sz="3600" dirty="0">
                  <a:solidFill>
                    <a:srgbClr val="D4000A"/>
                  </a:solidFill>
                  <a:latin typeface="汉仪大宋简" panose="02010609000101010101" charset="-122"/>
                  <a:ea typeface="汉仪大宋简" panose="02010609000101010101" charset="-122"/>
                </a:rPr>
                <a:t> </a:t>
              </a:r>
              <a:endParaRPr lang="en-US" altLang="zh-CN" sz="3600" dirty="0">
                <a:solidFill>
                  <a:srgbClr val="D4000A"/>
                </a:solidFill>
                <a:latin typeface="汉仪大宋简" panose="02010609000101010101" charset="-122"/>
                <a:ea typeface="汉仪大宋简" panose="02010609000101010101" charset="-122"/>
              </a:endParaRPr>
            </a:p>
          </p:txBody>
        </p:sp>
        <p:sp>
          <p:nvSpPr>
            <p:cNvPr id="15" name="文本框 2"/>
            <p:cNvSpPr txBox="1"/>
            <p:nvPr/>
          </p:nvSpPr>
          <p:spPr>
            <a:xfrm>
              <a:off x="2255" y="3380"/>
              <a:ext cx="15549" cy="5133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457200" algn="l">
                <a:lnSpc>
                  <a:spcPts val="3000"/>
                </a:lnSpc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59296752"/>
                  </a:ext>
                </a:extLst>
              </a:pPr>
              <a:r>
                <a:rPr lang="zh-CN" altLang="en-US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坚持以习近平新时代中国特色社会主义思想为指导，全面贯彻党的二十大和二十届二中、三中全会精神，深入贯彻习近平总书记视察河北重要讲话精神，认真落实省委十届历次全会部署，坚持稳中求进工作总基调，完整准确全面贯彻新发展理念，积极服务和融入新发展格局，扎实推动高质量发展，进一步全面深化改革，扩大高水平对外开放，高标准高质量推进雄安新区建设，深入推进京津冀协同发展，建设现代化产业体系，更好统筹发展和安全，认真落实国家宏观政策，着力扩大</a:t>
              </a:r>
              <a:r>
                <a:rPr lang="zh-CN" altLang="en-US" sz="1800" kern="100" spc="40" dirty="0" err="1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有效需求，推动科技创新和产业创新融合发展，促进房地产市场止跌回稳，防范化解重点领域风险，稳</a:t>
              </a:r>
              <a:r>
                <a:rPr lang="zh-CN" altLang="en-US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定预期、激发活力，推动经济持续回升向好，不断提高人民生活水平，保持社会和谐稳定，高质量完成</a:t>
              </a:r>
              <a:r>
                <a:rPr lang="en-US" altLang="zh-CN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“</a:t>
              </a:r>
              <a:r>
                <a:rPr lang="zh-CN" altLang="en-US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十四五</a:t>
              </a:r>
              <a:r>
                <a:rPr lang="en-US" altLang="zh-CN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”</a:t>
              </a:r>
              <a:r>
                <a:rPr lang="zh-CN" altLang="en-US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规划目标任务，为实现</a:t>
              </a:r>
              <a:r>
                <a:rPr lang="en-US" altLang="zh-CN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“</a:t>
              </a:r>
              <a:r>
                <a:rPr lang="zh-CN" altLang="en-US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十五五</a:t>
              </a:r>
              <a:r>
                <a:rPr lang="en-US" altLang="zh-CN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”</a:t>
              </a:r>
              <a:r>
                <a:rPr lang="zh-CN" altLang="en-US" sz="1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良好开局打牢基础。</a:t>
              </a:r>
              <a:endParaRPr lang="zh-CN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17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44295" y="1614170"/>
            <a:ext cx="9388475" cy="3441065"/>
            <a:chOff x="2117" y="2542"/>
            <a:chExt cx="14785" cy="5419"/>
          </a:xfrm>
        </p:grpSpPr>
        <p:sp>
          <p:nvSpPr>
            <p:cNvPr id="3" name="五边形 2"/>
            <p:cNvSpPr/>
            <p:nvPr/>
          </p:nvSpPr>
          <p:spPr>
            <a:xfrm>
              <a:off x="2117" y="2542"/>
              <a:ext cx="7420" cy="1005"/>
            </a:xfrm>
            <a:prstGeom prst="homePlate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400"/>
              <a:endParaRPr lang="zh-CN" altLang="en-US" sz="2400">
                <a:solidFill>
                  <a:srgbClr val="FFFFFF"/>
                </a:solidFill>
                <a:latin typeface="汉仪旗黑-55简" panose="02010600030101010101" charset="-128"/>
                <a:ea typeface="汉仪旗黑-55简" panose="02010600030101010101" charset="-128"/>
              </a:endParaRPr>
            </a:p>
          </p:txBody>
        </p:sp>
        <p:sp>
          <p:nvSpPr>
            <p:cNvPr id="12" name="圆角矩形 11"/>
            <p:cNvSpPr>
              <a:spLocks noChangeArrowheads="1"/>
            </p:cNvSpPr>
            <p:nvPr/>
          </p:nvSpPr>
          <p:spPr bwMode="auto">
            <a:xfrm>
              <a:off x="2150" y="3035"/>
              <a:ext cx="14752" cy="4926"/>
            </a:xfrm>
            <a:prstGeom prst="roundRect">
              <a:avLst>
                <a:gd name="adj" fmla="val 3423"/>
              </a:avLst>
            </a:prstGeom>
            <a:noFill/>
            <a:ln w="31750">
              <a:solidFill>
                <a:srgbClr val="D4000A"/>
              </a:solidFill>
              <a:miter lim="800000"/>
            </a:ln>
          </p:spPr>
          <p:txBody>
            <a:bodyPr lIns="91440" tIns="45720" rIns="91440" bIns="4572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4400"/>
              <a:endParaRPr lang="zh-CN" altLang="zh-CN" sz="2665">
                <a:solidFill>
                  <a:srgbClr val="C00000"/>
                </a:solidFill>
                <a:latin typeface="汉仪旗黑-55简" panose="02010600030101010101" charset="-128"/>
                <a:ea typeface="汉仪旗黑-55简" panose="02010600030101010101" charset="-128"/>
                <a:sym typeface="宋体" panose="02010600030101010101" pitchFamily="2" charset="-122"/>
              </a:endParaRPr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2244" y="2682"/>
              <a:ext cx="8110" cy="940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altLang="zh-CN" sz="2000" b="1" dirty="0">
                  <a:solidFill>
                    <a:srgbClr val="FCFABF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  <a:sym typeface="+mn-lt"/>
                </a:rPr>
                <a:t>今年经济社会发展的主要预期目标是</a:t>
              </a:r>
              <a:endParaRPr altLang="zh-CN" sz="2000" b="1" dirty="0">
                <a:solidFill>
                  <a:srgbClr val="FCFABF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14" name="文本框 12"/>
            <p:cNvSpPr/>
            <p:nvPr/>
          </p:nvSpPr>
          <p:spPr>
            <a:xfrm>
              <a:off x="2893" y="3806"/>
              <a:ext cx="8720" cy="12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914400"/>
              <a:r>
                <a:rPr lang="en-US" altLang="zh-CN" sz="3600" dirty="0">
                  <a:solidFill>
                    <a:srgbClr val="D4000A"/>
                  </a:solidFill>
                  <a:latin typeface="汉仪大宋简" panose="02010609000101010101" charset="-122"/>
                  <a:ea typeface="汉仪大宋简" panose="02010609000101010101" charset="-122"/>
                </a:rPr>
                <a:t> </a:t>
              </a:r>
              <a:endParaRPr lang="en-US" altLang="zh-CN" sz="3600" dirty="0">
                <a:solidFill>
                  <a:srgbClr val="D4000A"/>
                </a:solidFill>
                <a:latin typeface="汉仪大宋简" panose="02010609000101010101" charset="-122"/>
                <a:ea typeface="汉仪大宋简" panose="02010609000101010101" charset="-122"/>
              </a:endParaRPr>
            </a:p>
          </p:txBody>
        </p:sp>
        <p:sp>
          <p:nvSpPr>
            <p:cNvPr id="15" name="文本框 2"/>
            <p:cNvSpPr txBox="1"/>
            <p:nvPr/>
          </p:nvSpPr>
          <p:spPr>
            <a:xfrm>
              <a:off x="2893" y="4265"/>
              <a:ext cx="13416" cy="3103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508000" algn="l">
                <a:lnSpc>
                  <a:spcPct val="150000"/>
                </a:lnSpc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地区生产总值增长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5%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以上，一般公共预算收入增长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2%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左右，规上工业增加值增长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5.5%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左右，固定资产投资增长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5.5%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左右，社会消费品零售总额增长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5%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左右。居民人均可支配收入增长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5%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左右，居民消费价格指数涨幅控制在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2%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左右，城镇调查失业率控制在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5.5%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</a:rPr>
                <a:t>左右。</a:t>
              </a:r>
              <a:endPara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0235" y="1231265"/>
            <a:ext cx="10963910" cy="4304030"/>
            <a:chOff x="961" y="1939"/>
            <a:chExt cx="17266" cy="6778"/>
          </a:xfrm>
        </p:grpSpPr>
        <p:sp>
          <p:nvSpPr>
            <p:cNvPr id="10" name="AutoShap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61" y="1939"/>
              <a:ext cx="17267" cy="6779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86" y="2466"/>
              <a:ext cx="15216" cy="54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609600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4158780845"/>
                  </a:ext>
                </a:extLst>
              </a:pPr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落实总体要求、实现全年目标，最根本的是贯彻落实习近平总书记重要指示精神和党中央决策部署，坚持稳中求进、以进促稳，守正创新、先立后破，系统集成、协同配合，努力在推进创新驱动发展中闯出新路子，在推进京津冀协同发展和高标准高质量建设雄安新区中彰显新担当，在推进全面绿色转型中实现新突破，在推进深化改革开放中培育新优势，在推进共同富裕中展现新作为。</a:t>
              </a:r>
              <a:endPara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10030" y="1494790"/>
            <a:ext cx="9598660" cy="3067050"/>
            <a:chOff x="2378" y="2354"/>
            <a:chExt cx="15116" cy="4830"/>
          </a:xfrm>
        </p:grpSpPr>
        <p:grpSp>
          <p:nvGrpSpPr>
            <p:cNvPr id="16" name="组合 15"/>
            <p:cNvGrpSpPr/>
            <p:nvPr>
              <p:custDataLst>
                <p:tags r:id="rId5"/>
              </p:custDataLst>
            </p:nvPr>
          </p:nvGrpSpPr>
          <p:grpSpPr>
            <a:xfrm>
              <a:off x="4365" y="3738"/>
              <a:ext cx="1189" cy="1222"/>
              <a:chOff x="6962" y="3559"/>
              <a:chExt cx="1401" cy="1401"/>
            </a:xfrm>
          </p:grpSpPr>
          <p:sp>
            <p:nvSpPr>
              <p:cNvPr id="25" name="圆角矩形 1"/>
              <p:cNvSpPr/>
              <p:nvPr>
                <p:custDataLst>
                  <p:tags r:id="rId6"/>
                </p:custDataLst>
              </p:nvPr>
            </p:nvSpPr>
            <p:spPr>
              <a:xfrm rot="2700000">
                <a:off x="6962" y="3559"/>
                <a:ext cx="1401" cy="140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7"/>
                </p:custDataLst>
              </p:nvPr>
            </p:nvSpPr>
            <p:spPr>
              <a:xfrm>
                <a:off x="7338" y="3599"/>
                <a:ext cx="651" cy="11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1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矩形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02" y="3961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提高投资效益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5" name="矩形 4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02" y="6327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大力提振消费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grpSp>
          <p:nvGrpSpPr>
            <p:cNvPr id="19" name="组合 18"/>
            <p:cNvGrpSpPr/>
            <p:nvPr>
              <p:custDataLst>
                <p:tags r:id="rId10"/>
              </p:custDataLst>
            </p:nvPr>
          </p:nvGrpSpPr>
          <p:grpSpPr>
            <a:xfrm>
              <a:off x="4365" y="5962"/>
              <a:ext cx="1189" cy="1222"/>
              <a:chOff x="6962" y="3559"/>
              <a:chExt cx="1401" cy="1401"/>
            </a:xfrm>
          </p:grpSpPr>
          <p:sp>
            <p:nvSpPr>
              <p:cNvPr id="20" name="圆角矩形 1"/>
              <p:cNvSpPr/>
              <p:nvPr>
                <p:custDataLst>
                  <p:tags r:id="rId11"/>
                </p:custDataLst>
              </p:nvPr>
            </p:nvSpPr>
            <p:spPr>
              <a:xfrm rot="2700000">
                <a:off x="6962" y="3559"/>
                <a:ext cx="1401" cy="140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21" name="矩形 20"/>
              <p:cNvSpPr/>
              <p:nvPr>
                <p:custDataLst>
                  <p:tags r:id="rId12"/>
                </p:custDataLst>
              </p:nvPr>
            </p:nvSpPr>
            <p:spPr>
              <a:xfrm>
                <a:off x="7338" y="3599"/>
                <a:ext cx="651" cy="11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2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Aitds9"/>
            <p:cNvSpPr/>
            <p:nvPr>
              <p:custDataLst>
                <p:tags r:id="rId13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（一）聚力抓投资促消费，推动经济持续稳定增长。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10030" y="1494790"/>
            <a:ext cx="9478010" cy="3644265"/>
            <a:chOff x="2378" y="2354"/>
            <a:chExt cx="14926" cy="5739"/>
          </a:xfrm>
        </p:grpSpPr>
        <p:grpSp>
          <p:nvGrpSpPr>
            <p:cNvPr id="43" name="组合 42"/>
            <p:cNvGrpSpPr/>
            <p:nvPr>
              <p:custDataLst>
                <p:tags r:id="rId5"/>
              </p:custDataLst>
            </p:nvPr>
          </p:nvGrpSpPr>
          <p:grpSpPr>
            <a:xfrm>
              <a:off x="3957" y="3810"/>
              <a:ext cx="1684" cy="1864"/>
              <a:chOff x="4264" y="3957"/>
              <a:chExt cx="2320" cy="2320"/>
            </a:xfrm>
          </p:grpSpPr>
          <p:sp>
            <p:nvSpPr>
              <p:cNvPr id="33" name="椭圆 32"/>
              <p:cNvSpPr/>
              <p:nvPr>
                <p:custDataLst>
                  <p:tags r:id="rId6"/>
                </p:custDataLst>
              </p:nvPr>
            </p:nvSpPr>
            <p:spPr>
              <a:xfrm rot="2700000">
                <a:off x="4264" y="4627"/>
                <a:ext cx="2320" cy="980"/>
              </a:xfrm>
              <a:prstGeom prst="ellipse">
                <a:avLst/>
              </a:prstGeom>
              <a:solidFill>
                <a:srgbClr val="E40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34" name="椭圆 33"/>
              <p:cNvSpPr/>
              <p:nvPr>
                <p:custDataLst>
                  <p:tags r:id="rId7"/>
                </p:custDataLst>
              </p:nvPr>
            </p:nvSpPr>
            <p:spPr>
              <a:xfrm rot="18900000" flipH="1">
                <a:off x="4264" y="4627"/>
                <a:ext cx="2320" cy="980"/>
              </a:xfrm>
              <a:prstGeom prst="ellipse">
                <a:avLst/>
              </a:prstGeom>
              <a:solidFill>
                <a:srgbClr val="E40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092" y="4710"/>
                <a:ext cx="486" cy="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思源黑体 CN Normal" panose="020B0400000000000000" charset="-122"/>
                  </a:rPr>
                  <a:t>1</a:t>
                </a:r>
                <a:endPara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charset="-122"/>
                </a:endParaRPr>
              </a:p>
            </p:txBody>
          </p:sp>
        </p:grpSp>
        <p:grpSp>
          <p:nvGrpSpPr>
            <p:cNvPr id="45" name="组合 44"/>
            <p:cNvGrpSpPr/>
            <p:nvPr>
              <p:custDataLst>
                <p:tags r:id="rId9"/>
              </p:custDataLst>
            </p:nvPr>
          </p:nvGrpSpPr>
          <p:grpSpPr>
            <a:xfrm>
              <a:off x="3957" y="6229"/>
              <a:ext cx="1684" cy="1864"/>
              <a:chOff x="4264" y="3957"/>
              <a:chExt cx="2320" cy="2320"/>
            </a:xfrm>
          </p:grpSpPr>
          <p:sp>
            <p:nvSpPr>
              <p:cNvPr id="46" name="椭圆 45"/>
              <p:cNvSpPr/>
              <p:nvPr>
                <p:custDataLst>
                  <p:tags r:id="rId10"/>
                </p:custDataLst>
              </p:nvPr>
            </p:nvSpPr>
            <p:spPr>
              <a:xfrm rot="2700000">
                <a:off x="4264" y="4627"/>
                <a:ext cx="2320" cy="980"/>
              </a:xfrm>
              <a:prstGeom prst="ellipse">
                <a:avLst/>
              </a:prstGeom>
              <a:solidFill>
                <a:srgbClr val="E40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47" name="椭圆 46"/>
              <p:cNvSpPr/>
              <p:nvPr>
                <p:custDataLst>
                  <p:tags r:id="rId11"/>
                </p:custDataLst>
              </p:nvPr>
            </p:nvSpPr>
            <p:spPr>
              <a:xfrm rot="18900000" flipH="1">
                <a:off x="4264" y="4627"/>
                <a:ext cx="2320" cy="980"/>
              </a:xfrm>
              <a:prstGeom prst="ellipse">
                <a:avLst/>
              </a:prstGeom>
              <a:solidFill>
                <a:srgbClr val="E40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092" y="4710"/>
                <a:ext cx="486" cy="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思源黑体 CN Normal" panose="020B0400000000000000" charset="-122"/>
                  </a:rPr>
                  <a:t>2</a:t>
                </a:r>
                <a:endPara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charset="-122"/>
                </a:endParaRPr>
              </a:p>
            </p:txBody>
          </p:sp>
        </p:grpSp>
        <p:sp>
          <p:nvSpPr>
            <p:cNvPr id="49" name="矩形 4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12" y="4418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深入推进京津冀协同发展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50" name="矩形 4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12" y="6886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高标准高质量建设雄安新区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63" name="Aitds9"/>
            <p:cNvSpPr/>
            <p:nvPr>
              <p:custDataLst>
                <p:tags r:id="rId15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（二）聚力推进协同发展，打造高质量发展动力源。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10030" y="1494790"/>
            <a:ext cx="9159875" cy="2947035"/>
            <a:chOff x="2378" y="2354"/>
            <a:chExt cx="14425" cy="4641"/>
          </a:xfrm>
        </p:grpSpPr>
        <p:sp>
          <p:nvSpPr>
            <p:cNvPr id="49" name="矩形 4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11" y="4222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建设创新型河北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50" name="矩形 4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11" y="6103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推进新型工业化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98" y="4003"/>
              <a:ext cx="1115" cy="1065"/>
              <a:chOff x="3972" y="3741"/>
              <a:chExt cx="854" cy="85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972" y="3741"/>
                <a:ext cx="855" cy="855"/>
              </a:xfrm>
              <a:prstGeom prst="ellipse">
                <a:avLst/>
              </a:prstGeom>
              <a:solidFill>
                <a:srgbClr val="CB17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4209" y="3899"/>
                <a:ext cx="539" cy="539"/>
              </a:xfrm>
              <a:prstGeom prst="chevr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898" y="5931"/>
              <a:ext cx="1115" cy="1065"/>
              <a:chOff x="3972" y="3741"/>
              <a:chExt cx="854" cy="85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972" y="3741"/>
                <a:ext cx="855" cy="855"/>
              </a:xfrm>
              <a:prstGeom prst="ellipse">
                <a:avLst/>
              </a:prstGeom>
              <a:solidFill>
                <a:srgbClr val="CB17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17" name="燕尾形 16"/>
              <p:cNvSpPr/>
              <p:nvPr/>
            </p:nvSpPr>
            <p:spPr>
              <a:xfrm>
                <a:off x="4209" y="3899"/>
                <a:ext cx="539" cy="539"/>
              </a:xfrm>
              <a:prstGeom prst="chevr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sp>
          <p:nvSpPr>
            <p:cNvPr id="63" name="Aitds9"/>
            <p:cNvSpPr/>
            <p:nvPr>
              <p:custDataLst>
                <p:tags r:id="rId7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（三）聚力发展新质生产力，建设现代化产业体系。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1" name="组合 10"/>
          <p:cNvGrpSpPr/>
          <p:nvPr>
            <p:custDataLst>
              <p:tags r:id="rId5"/>
            </p:custDataLst>
          </p:nvPr>
        </p:nvGrpSpPr>
        <p:grpSpPr>
          <a:xfrm>
            <a:off x="1510030" y="1494790"/>
            <a:ext cx="9712325" cy="4066540"/>
            <a:chOff x="2378" y="2354"/>
            <a:chExt cx="15295" cy="6404"/>
          </a:xfrm>
        </p:grpSpPr>
        <p:grpSp>
          <p:nvGrpSpPr>
            <p:cNvPr id="54" name="组合 53"/>
            <p:cNvGrpSpPr/>
            <p:nvPr/>
          </p:nvGrpSpPr>
          <p:grpSpPr>
            <a:xfrm>
              <a:off x="2739" y="3776"/>
              <a:ext cx="14934" cy="4982"/>
              <a:chOff x="2838" y="2797"/>
              <a:chExt cx="16834" cy="6401"/>
            </a:xfrm>
          </p:grpSpPr>
          <p:sp>
            <p:nvSpPr>
              <p:cNvPr id="45" name="燕尾形箭头 44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2860" y="5746"/>
                <a:ext cx="3429" cy="3474"/>
              </a:xfrm>
              <a:prstGeom prst="notch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" name="燕尾形箭头 45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7432" y="4329"/>
                <a:ext cx="3429" cy="3474"/>
              </a:xfrm>
              <a:prstGeom prst="notch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燕尾形箭头 46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12003" y="2774"/>
                <a:ext cx="3429" cy="3474"/>
              </a:xfrm>
              <a:prstGeom prst="notch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稻壳儿 夏至夏末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527" y="8386"/>
                <a:ext cx="4682" cy="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持续推进市场化改革</a:t>
                </a:r>
                <a:endPara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稻壳儿 夏至夏末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13" y="6807"/>
                <a:ext cx="4443" cy="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持续扩大高水平开放</a:t>
                </a:r>
                <a:endPara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稻壳儿 夏至夏末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4807" y="5093"/>
                <a:ext cx="4865" cy="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持续打造一流营商环境</a:t>
                </a:r>
                <a:endPara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3" name="Aitds9"/>
            <p:cNvSpPr/>
            <p:nvPr>
              <p:custDataLst>
                <p:tags r:id="rId12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（四）聚力深化改革开放，有效激发发展活力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。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 rot="5400000">
            <a:off x="4168140" y="-1157605"/>
            <a:ext cx="6867525" cy="9183370"/>
          </a:xfrm>
          <a:prstGeom prst="rect">
            <a:avLst/>
          </a:prstGeom>
          <a:solidFill>
            <a:schemeClr val="bg1">
              <a:alpha val="94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/>
          <p:nvPr/>
        </p:nvSpPr>
        <p:spPr bwMode="auto">
          <a:xfrm>
            <a:off x="0" y="2976880"/>
            <a:ext cx="3010535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目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7" name="椭圆 16"/>
          <p:cNvSpPr/>
          <p:nvPr>
            <p:custDataLst>
              <p:tags r:id="rId2"/>
            </p:custDataLst>
          </p:nvPr>
        </p:nvSpPr>
        <p:spPr>
          <a:xfrm flipH="1">
            <a:off x="4271645" y="3554730"/>
            <a:ext cx="897890" cy="878840"/>
          </a:xfrm>
          <a:prstGeom prst="ellipse">
            <a:avLst/>
          </a:prstGeom>
          <a:gradFill flip="none" rotWithShape="1">
            <a:gsLst>
              <a:gs pos="79000">
                <a:srgbClr val="ED7500"/>
              </a:gs>
              <a:gs pos="53000">
                <a:srgbClr val="CD000D"/>
              </a:gs>
              <a:gs pos="100000">
                <a:srgbClr val="FDCE00"/>
              </a:gs>
            </a:gsLst>
            <a:lin ang="18900000" scaled="1"/>
            <a:tileRect/>
          </a:gradFill>
          <a:ln w="9525" cap="flat">
            <a:noFill/>
            <a:prstDash val="solid"/>
            <a:miter/>
          </a:ln>
          <a:effectLst>
            <a:outerShdw blurRad="254000" dist="88900" dir="5400000" algn="ctr" rotWithShape="0">
              <a:srgbClr val="CD000D">
                <a:alpha val="2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</a:t>
            </a:r>
            <a:endParaRPr lang="zh-CN" altLang="en-US" sz="3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PA-文本框 16"/>
          <p:cNvSpPr txBox="1"/>
          <p:nvPr>
            <p:custDataLst>
              <p:tags r:id="rId3"/>
            </p:custDataLst>
          </p:nvPr>
        </p:nvSpPr>
        <p:spPr>
          <a:xfrm>
            <a:off x="5553414" y="2206448"/>
            <a:ext cx="3851606" cy="681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en-US" altLang="zh-CN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2024</a:t>
            </a:r>
            <a:r>
              <a:rPr lang="zh-CN" altLang="en-US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年工作回顾</a:t>
            </a:r>
            <a:endParaRPr lang="zh-CN" altLang="en-US" sz="3200" b="1" dirty="0">
              <a:ln w="6350">
                <a:noFill/>
              </a:ln>
              <a:solidFill>
                <a:srgbClr val="C00000"/>
              </a:solidFill>
              <a:effectLst>
                <a:outerShdw blurRad="190500" dist="101600" dir="5400000" algn="ctr" rotWithShape="0">
                  <a:srgbClr val="CD000D">
                    <a:alpha val="1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3" name="PA-文本框 16"/>
          <p:cNvSpPr txBox="1"/>
          <p:nvPr>
            <p:custDataLst>
              <p:tags r:id="rId4"/>
            </p:custDataLst>
          </p:nvPr>
        </p:nvSpPr>
        <p:spPr>
          <a:xfrm>
            <a:off x="5553710" y="3613150"/>
            <a:ext cx="5970270" cy="681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en-US" altLang="zh-CN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3200" b="1" dirty="0">
              <a:ln w="6350">
                <a:noFill/>
              </a:ln>
              <a:solidFill>
                <a:srgbClr val="C00000"/>
              </a:solidFill>
              <a:effectLst>
                <a:outerShdw blurRad="190500" dist="101600" dir="5400000" algn="ctr" rotWithShape="0">
                  <a:srgbClr val="CD000D">
                    <a:alpha val="1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" name="椭圆 1"/>
          <p:cNvSpPr/>
          <p:nvPr>
            <p:custDataLst>
              <p:tags r:id="rId5"/>
            </p:custDataLst>
          </p:nvPr>
        </p:nvSpPr>
        <p:spPr>
          <a:xfrm flipH="1">
            <a:off x="4300220" y="2098040"/>
            <a:ext cx="897890" cy="878840"/>
          </a:xfrm>
          <a:prstGeom prst="ellipse">
            <a:avLst/>
          </a:prstGeom>
          <a:gradFill flip="none" rotWithShape="1">
            <a:gsLst>
              <a:gs pos="79000">
                <a:srgbClr val="ED7500"/>
              </a:gs>
              <a:gs pos="53000">
                <a:srgbClr val="CD000D"/>
              </a:gs>
              <a:gs pos="100000">
                <a:srgbClr val="FDCE00"/>
              </a:gs>
            </a:gsLst>
            <a:lin ang="18900000" scaled="1"/>
            <a:tileRect/>
          </a:gradFill>
          <a:ln w="9525" cap="flat">
            <a:noFill/>
            <a:prstDash val="solid"/>
            <a:miter/>
          </a:ln>
          <a:effectLst>
            <a:outerShdw blurRad="254000" dist="88900" dir="5400000" algn="ctr" rotWithShape="0">
              <a:srgbClr val="CD000D">
                <a:alpha val="2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3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</a:t>
            </a:r>
            <a:endParaRPr lang="zh-CN" altLang="en-US" sz="3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10030" y="1494790"/>
            <a:ext cx="9343390" cy="3146425"/>
            <a:chOff x="2378" y="2354"/>
            <a:chExt cx="14714" cy="4955"/>
          </a:xfrm>
        </p:grpSpPr>
        <p:grpSp>
          <p:nvGrpSpPr>
            <p:cNvPr id="15" name="组合 14"/>
            <p:cNvGrpSpPr/>
            <p:nvPr/>
          </p:nvGrpSpPr>
          <p:grpSpPr>
            <a:xfrm>
              <a:off x="3915" y="4087"/>
              <a:ext cx="1659" cy="1162"/>
              <a:chOff x="698" y="2750"/>
              <a:chExt cx="3157" cy="2449"/>
            </a:xfrm>
          </p:grpSpPr>
          <p:sp>
            <p:nvSpPr>
              <p:cNvPr id="11" name="Freeform 5"/>
              <p:cNvSpPr/>
              <p:nvPr>
                <p:custDataLst>
                  <p:tags r:id="rId5"/>
                </p:custDataLst>
              </p:nvPr>
            </p:nvSpPr>
            <p:spPr>
              <a:xfrm>
                <a:off x="698" y="2750"/>
                <a:ext cx="3157" cy="2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32" y="13511"/>
                    </a:moveTo>
                    <a:cubicBezTo>
                      <a:pt x="15332" y="3730"/>
                      <a:pt x="15332" y="3730"/>
                      <a:pt x="15332" y="3730"/>
                    </a:cubicBezTo>
                    <a:cubicBezTo>
                      <a:pt x="15332" y="1669"/>
                      <a:pt x="14038" y="0"/>
                      <a:pt x="12441" y="0"/>
                    </a:cubicBezTo>
                    <a:cubicBezTo>
                      <a:pt x="2894" y="0"/>
                      <a:pt x="2894" y="0"/>
                      <a:pt x="2894" y="0"/>
                    </a:cubicBezTo>
                    <a:cubicBezTo>
                      <a:pt x="1297" y="0"/>
                      <a:pt x="0" y="1669"/>
                      <a:pt x="0" y="3730"/>
                    </a:cubicBezTo>
                    <a:cubicBezTo>
                      <a:pt x="0" y="13511"/>
                      <a:pt x="0" y="13511"/>
                      <a:pt x="0" y="13511"/>
                    </a:cubicBezTo>
                    <a:cubicBezTo>
                      <a:pt x="0" y="17979"/>
                      <a:pt x="2810" y="21600"/>
                      <a:pt x="627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8139" y="21600"/>
                      <a:pt x="15332" y="17979"/>
                      <a:pt x="15332" y="1351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C00000"/>
                  </a:gs>
                  <a:gs pos="5000">
                    <a:srgbClr val="FF271C"/>
                  </a:gs>
                </a:gsLst>
                <a:lin ang="3600000" scaled="0"/>
              </a:gradFill>
              <a:ln w="12700">
                <a:miter lim="400000"/>
              </a:ln>
              <a:effectLst/>
            </p:spPr>
            <p:txBody>
              <a:bodyPr lIns="22860" rIns="22860"/>
              <a:lstStyle/>
              <a:p>
                <a:pPr marL="0" marR="0" lvl="0" indent="0" algn="ctr" defTabSz="41275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微软雅黑" panose="020B0503020204020204" charset="-122"/>
                </a:endParaRPr>
              </a:p>
            </p:txBody>
          </p:sp>
          <p:sp>
            <p:nvSpPr>
              <p:cNvPr id="14" name="TextBox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956" y="3173"/>
                <a:ext cx="1721" cy="15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1828800">
                  <a:defRPr sz="8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300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Helvetica"/>
                    <a:sym typeface="微软雅黑" panose="020B0503020204020204" charset="-122"/>
                  </a:rPr>
                  <a:t>1</a:t>
                </a:r>
                <a:endParaRPr kumimoji="0" sz="30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Helvetica"/>
                  <a:sym typeface="微软雅黑" panose="020B0503020204020204" charset="-122"/>
                </a:endParaRPr>
              </a:p>
            </p:txBody>
          </p:sp>
        </p:grpSp>
        <p:sp>
          <p:nvSpPr>
            <p:cNvPr id="17" name="矩形 4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00" y="4353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加快建设农业强省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21" name="矩形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00" y="6511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深入实施新型城镇化战略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63" name="Aitds9"/>
            <p:cNvSpPr/>
            <p:nvPr>
              <p:custDataLst>
                <p:tags r:id="rId9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（五）聚力乡村全面振兴，促进城乡融合发展。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15" y="6147"/>
              <a:ext cx="1659" cy="1162"/>
              <a:chOff x="698" y="2750"/>
              <a:chExt cx="3157" cy="2449"/>
            </a:xfrm>
          </p:grpSpPr>
          <p:sp>
            <p:nvSpPr>
              <p:cNvPr id="16" name="Freeform 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8" y="2750"/>
                <a:ext cx="3157" cy="2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32" y="13511"/>
                    </a:moveTo>
                    <a:cubicBezTo>
                      <a:pt x="15332" y="3730"/>
                      <a:pt x="15332" y="3730"/>
                      <a:pt x="15332" y="3730"/>
                    </a:cubicBezTo>
                    <a:cubicBezTo>
                      <a:pt x="15332" y="1669"/>
                      <a:pt x="14038" y="0"/>
                      <a:pt x="12441" y="0"/>
                    </a:cubicBezTo>
                    <a:cubicBezTo>
                      <a:pt x="2894" y="0"/>
                      <a:pt x="2894" y="0"/>
                      <a:pt x="2894" y="0"/>
                    </a:cubicBezTo>
                    <a:cubicBezTo>
                      <a:pt x="1297" y="0"/>
                      <a:pt x="0" y="1669"/>
                      <a:pt x="0" y="3730"/>
                    </a:cubicBezTo>
                    <a:cubicBezTo>
                      <a:pt x="0" y="13511"/>
                      <a:pt x="0" y="13511"/>
                      <a:pt x="0" y="13511"/>
                    </a:cubicBezTo>
                    <a:cubicBezTo>
                      <a:pt x="0" y="17979"/>
                      <a:pt x="2810" y="21600"/>
                      <a:pt x="627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8139" y="21600"/>
                      <a:pt x="15332" y="17979"/>
                      <a:pt x="15332" y="1351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C00000"/>
                  </a:gs>
                  <a:gs pos="5000">
                    <a:srgbClr val="FF271C"/>
                  </a:gs>
                </a:gsLst>
                <a:lin ang="3600000" scaled="0"/>
              </a:gradFill>
              <a:ln w="12700">
                <a:miter lim="400000"/>
              </a:ln>
              <a:effectLst/>
            </p:spPr>
            <p:txBody>
              <a:bodyPr lIns="22860" rIns="22860"/>
              <a:lstStyle/>
              <a:p>
                <a:pPr marL="0" marR="0" lvl="0" indent="0" algn="ctr" defTabSz="41275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微软雅黑" panose="020B0503020204020204" charset="-122"/>
                </a:endParaRPr>
              </a:p>
            </p:txBody>
          </p:sp>
          <p:sp>
            <p:nvSpPr>
              <p:cNvPr id="22" name="TextBox 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56" y="3139"/>
                <a:ext cx="1721" cy="15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1828800">
                  <a:defRPr sz="8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00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Helvetica"/>
                    <a:sym typeface="微软雅黑" panose="020B0503020204020204" charset="-122"/>
                  </a:rPr>
                  <a:t>2</a:t>
                </a:r>
                <a:endParaRPr kumimoji="0" lang="en-US" sz="30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Helvetica"/>
                  <a:sym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10030" y="1494790"/>
            <a:ext cx="9175750" cy="3545840"/>
            <a:chOff x="2378" y="2354"/>
            <a:chExt cx="14450" cy="5584"/>
          </a:xfrm>
        </p:grpSpPr>
        <p:sp>
          <p:nvSpPr>
            <p:cNvPr id="23" name="Freeform 5"/>
            <p:cNvSpPr/>
            <p:nvPr>
              <p:custDataLst>
                <p:tags r:id="rId5"/>
              </p:custDataLst>
            </p:nvPr>
          </p:nvSpPr>
          <p:spPr bwMode="auto">
            <a:xfrm rot="10800000" flipV="1">
              <a:off x="4295" y="4003"/>
              <a:ext cx="604" cy="948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solidFill>
              <a:srgbClr val="DE00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" panose="020B0500000000000000" charset="-122"/>
                <a:sym typeface="思源黑体 CN" panose="020B0500000000000000" charset="-122"/>
              </a:endParaRPr>
            </a:p>
          </p:txBody>
        </p:sp>
        <p:sp>
          <p:nvSpPr>
            <p:cNvPr id="40" name="矩形 4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36" y="4194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以更大力度推进蓝天碧水净土保卫战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41" name="矩形 4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36" y="5675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以更实举措加强生态保护修复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44" name="矩形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36" y="7193"/>
              <a:ext cx="1149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以更高标准加快绿色低碳发展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63" name="Aitds9"/>
            <p:cNvSpPr/>
            <p:nvPr>
              <p:custDataLst>
                <p:tags r:id="rId9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（六）聚力生态环境治理，加快全面绿色转型。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  <p:sp>
          <p:nvSpPr>
            <p:cNvPr id="13" name="Freeform 5"/>
            <p:cNvSpPr/>
            <p:nvPr>
              <p:custDataLst>
                <p:tags r:id="rId10"/>
              </p:custDataLst>
            </p:nvPr>
          </p:nvSpPr>
          <p:spPr bwMode="auto">
            <a:xfrm rot="10800000" flipV="1">
              <a:off x="4295" y="5484"/>
              <a:ext cx="604" cy="948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solidFill>
              <a:srgbClr val="DE00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" panose="020B0500000000000000" charset="-122"/>
                <a:sym typeface="思源黑体 CN" panose="020B0500000000000000" charset="-122"/>
              </a:endParaRPr>
            </a:p>
          </p:txBody>
        </p:sp>
        <p:sp>
          <p:nvSpPr>
            <p:cNvPr id="14" name="Freeform 5"/>
            <p:cNvSpPr/>
            <p:nvPr>
              <p:custDataLst>
                <p:tags r:id="rId11"/>
              </p:custDataLst>
            </p:nvPr>
          </p:nvSpPr>
          <p:spPr bwMode="auto">
            <a:xfrm rot="10800000" flipV="1">
              <a:off x="4295" y="6990"/>
              <a:ext cx="604" cy="948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solidFill>
              <a:srgbClr val="DE00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" panose="020B0500000000000000" charset="-122"/>
                <a:sym typeface="思源黑体 CN" panose="020B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1" name="组合 10"/>
          <p:cNvGrpSpPr/>
          <p:nvPr>
            <p:custDataLst>
              <p:tags r:id="rId5"/>
            </p:custDataLst>
          </p:nvPr>
        </p:nvGrpSpPr>
        <p:grpSpPr>
          <a:xfrm>
            <a:off x="1510030" y="1494790"/>
            <a:ext cx="9005570" cy="3764280"/>
            <a:chOff x="2378" y="2354"/>
            <a:chExt cx="14182" cy="5928"/>
          </a:xfrm>
        </p:grpSpPr>
        <p:cxnSp>
          <p:nvCxnSpPr>
            <p:cNvPr id="20" name="肘形连接符 18"/>
            <p:cNvCxnSpPr/>
            <p:nvPr>
              <p:custDataLst>
                <p:tags r:id="rId6"/>
              </p:custDataLst>
            </p:nvPr>
          </p:nvCxnSpPr>
          <p:spPr>
            <a:xfrm>
              <a:off x="7429" y="5369"/>
              <a:ext cx="905" cy="1620"/>
            </a:xfrm>
            <a:prstGeom prst="bentConnector3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连接符 19"/>
            <p:cNvCxnSpPr/>
            <p:nvPr>
              <p:custDataLst>
                <p:tags r:id="rId7"/>
              </p:custDataLst>
            </p:nvPr>
          </p:nvCxnSpPr>
          <p:spPr>
            <a:xfrm flipH="1">
              <a:off x="11574" y="5369"/>
              <a:ext cx="905" cy="1620"/>
            </a:xfrm>
            <a:prstGeom prst="bentConnector3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12366" y="3931"/>
              <a:ext cx="364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提升社会治理效能</a:t>
              </a:r>
              <a:endParaRPr kumimoji="0" lang="zh-CN" altLang="en-US" sz="2000" b="1" i="0" u="none" strike="noStrike" kern="1200" cap="none" spc="0" normalizeH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9"/>
              </p:custDataLst>
            </p:nvPr>
          </p:nvSpPr>
          <p:spPr>
            <a:xfrm>
              <a:off x="6798" y="7654"/>
              <a:ext cx="64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抓实抓细安全生产和防灾减灾救灾</a:t>
              </a:r>
              <a:endParaRPr kumimoji="0" lang="zh-CN" altLang="en-US" sz="2000" b="1" i="0" u="none" strike="noStrike" kern="1200" cap="none" spc="0" normalizeH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grpSp>
          <p:nvGrpSpPr>
            <p:cNvPr id="31" name="组合 30"/>
            <p:cNvGrpSpPr/>
            <p:nvPr>
              <p:custDataLst>
                <p:tags r:id="rId10"/>
              </p:custDataLst>
            </p:nvPr>
          </p:nvGrpSpPr>
          <p:grpSpPr>
            <a:xfrm>
              <a:off x="4215" y="4879"/>
              <a:ext cx="3215" cy="980"/>
              <a:chOff x="1157424" y="3009900"/>
              <a:chExt cx="2041253" cy="622300"/>
            </a:xfrm>
          </p:grpSpPr>
          <p:sp>
            <p:nvSpPr>
              <p:cNvPr id="32" name="圆角矩形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57424" y="3009900"/>
                <a:ext cx="2041253" cy="622300"/>
              </a:xfrm>
              <a:prstGeom prst="roundRect">
                <a:avLst/>
              </a:prstGeom>
              <a:solidFill>
                <a:srgbClr val="DE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741043" y="3025917"/>
                <a:ext cx="707491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320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Helvetica"/>
                    <a:sym typeface="+mn-lt"/>
                  </a:rPr>
                  <a:t>1</a:t>
                </a:r>
                <a:endPara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Helvetica"/>
                  <a:sym typeface="+mn-lt"/>
                </a:endParaRPr>
              </a:p>
            </p:txBody>
          </p:sp>
        </p:grpSp>
        <p:sp>
          <p:nvSpPr>
            <p:cNvPr id="35" name="圆角矩形 14"/>
            <p:cNvSpPr/>
            <p:nvPr>
              <p:custDataLst>
                <p:tags r:id="rId13"/>
              </p:custDataLst>
            </p:nvPr>
          </p:nvSpPr>
          <p:spPr>
            <a:xfrm>
              <a:off x="8335" y="6499"/>
              <a:ext cx="3215" cy="980"/>
            </a:xfrm>
            <a:prstGeom prst="roundRect">
              <a:avLst/>
            </a:prstGeom>
            <a:solidFill>
              <a:srgbClr val="DE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56" name="圆角矩形 15"/>
            <p:cNvSpPr/>
            <p:nvPr>
              <p:custDataLst>
                <p:tags r:id="rId14"/>
              </p:custDataLst>
            </p:nvPr>
          </p:nvSpPr>
          <p:spPr>
            <a:xfrm>
              <a:off x="12415" y="4879"/>
              <a:ext cx="3215" cy="980"/>
            </a:xfrm>
            <a:prstGeom prst="roundRect">
              <a:avLst/>
            </a:prstGeom>
            <a:solidFill>
              <a:srgbClr val="DE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5" name="稻壳儿 夏至夏末"/>
            <p:cNvSpPr txBox="1"/>
            <p:nvPr>
              <p:custDataLst>
                <p:tags r:id="rId15"/>
              </p:custDataLst>
            </p:nvPr>
          </p:nvSpPr>
          <p:spPr>
            <a:xfrm>
              <a:off x="3848" y="3963"/>
              <a:ext cx="44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防范化解重点领域风险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16"/>
              </p:custDataLst>
            </p:nvPr>
          </p:nvSpPr>
          <p:spPr>
            <a:xfrm>
              <a:off x="9412" y="6524"/>
              <a:ext cx="111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32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Helvetica"/>
                  <a:sym typeface="+mn-lt"/>
                </a:rPr>
                <a:t>2</a:t>
              </a:r>
              <a:endPara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+mn-lt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17"/>
              </p:custDataLst>
            </p:nvPr>
          </p:nvSpPr>
          <p:spPr>
            <a:xfrm>
              <a:off x="13527" y="4898"/>
              <a:ext cx="111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32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Helvetica"/>
                  <a:sym typeface="+mn-lt"/>
                </a:rPr>
                <a:t>3</a:t>
              </a:r>
              <a:endPara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+mn-lt"/>
              </a:endParaRPr>
            </a:p>
          </p:txBody>
        </p:sp>
        <p:sp>
          <p:nvSpPr>
            <p:cNvPr id="63" name="Aitds9"/>
            <p:cNvSpPr/>
            <p:nvPr>
              <p:custDataLst>
                <p:tags r:id="rId18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（七）聚力筑牢安全防线，维护社会大局稳定。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605629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46342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</a:t>
            </a:r>
            <a:r>
              <a:rPr 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5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3" name="Gloria的作品4"/>
          <p:cNvCxnSpPr/>
          <p:nvPr/>
        </p:nvCxnSpPr>
        <p:spPr>
          <a:xfrm>
            <a:off x="583277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114300"/>
            <a:ext cx="45974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2025</a:t>
            </a:r>
            <a:r>
              <a:rPr lang="zh-CN" altLang="en-US" sz="2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年目标任务和主要工作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510030" y="1494790"/>
            <a:ext cx="9005570" cy="3813175"/>
            <a:chOff x="2378" y="2354"/>
            <a:chExt cx="14182" cy="6005"/>
          </a:xfrm>
        </p:grpSpPr>
        <p:sp>
          <p:nvSpPr>
            <p:cNvPr id="40" name="矩形 4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38" y="4163"/>
              <a:ext cx="438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促进高质量充分就业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34" name="矩形 4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38" y="5870"/>
              <a:ext cx="438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织密扎牢社会保障网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35" name="矩形 4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38" y="7562"/>
              <a:ext cx="438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提高公共服务质效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63" name="Aitds9"/>
            <p:cNvSpPr/>
            <p:nvPr>
              <p:custDataLst>
                <p:tags r:id="rId8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（八）聚力办好民生实事，提高人民生活品质。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  <p:sp>
          <p:nvSpPr>
            <p:cNvPr id="13" name="矩形: 圆角 59"/>
            <p:cNvSpPr/>
            <p:nvPr/>
          </p:nvSpPr>
          <p:spPr>
            <a:xfrm>
              <a:off x="3775" y="4030"/>
              <a:ext cx="1440" cy="935"/>
            </a:xfrm>
            <a:prstGeom prst="roundRect">
              <a:avLst>
                <a:gd name="adj" fmla="val 50000"/>
              </a:avLst>
            </a:prstGeom>
            <a:gradFill>
              <a:gsLst>
                <a:gs pos="45000">
                  <a:srgbClr val="B81C22"/>
                </a:gs>
                <a:gs pos="100000">
                  <a:srgbClr val="ED7D31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73F7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187" y="4085"/>
              <a:ext cx="616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矩形: 圆角 59"/>
            <p:cNvSpPr/>
            <p:nvPr/>
          </p:nvSpPr>
          <p:spPr>
            <a:xfrm>
              <a:off x="3775" y="5728"/>
              <a:ext cx="1440" cy="935"/>
            </a:xfrm>
            <a:prstGeom prst="roundRect">
              <a:avLst>
                <a:gd name="adj" fmla="val 50000"/>
              </a:avLst>
            </a:prstGeom>
            <a:gradFill>
              <a:gsLst>
                <a:gs pos="45000">
                  <a:srgbClr val="B81C22"/>
                </a:gs>
                <a:gs pos="100000">
                  <a:srgbClr val="ED7D31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73F7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187" y="5783"/>
              <a:ext cx="616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矩形: 圆角 59"/>
            <p:cNvSpPr/>
            <p:nvPr/>
          </p:nvSpPr>
          <p:spPr>
            <a:xfrm>
              <a:off x="3779" y="7425"/>
              <a:ext cx="1440" cy="935"/>
            </a:xfrm>
            <a:prstGeom prst="roundRect">
              <a:avLst>
                <a:gd name="adj" fmla="val 50000"/>
              </a:avLst>
            </a:prstGeom>
            <a:gradFill>
              <a:gsLst>
                <a:gs pos="45000">
                  <a:srgbClr val="B81C22"/>
                </a:gs>
                <a:gs pos="100000">
                  <a:srgbClr val="ED7D31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73F7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191" y="7480"/>
              <a:ext cx="616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74090" y="2128520"/>
            <a:ext cx="10274300" cy="2816860"/>
            <a:chOff x="1534" y="3352"/>
            <a:chExt cx="16180" cy="4436"/>
          </a:xfrm>
        </p:grpSpPr>
        <p:sp>
          <p:nvSpPr>
            <p:cNvPr id="17" name="AutoShap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34" y="3352"/>
              <a:ext cx="16180" cy="44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Gloria的作品18"/>
            <p:cNvSpPr txBox="1"/>
            <p:nvPr>
              <p:custDataLst>
                <p:tags r:id="rId6"/>
              </p:custDataLst>
            </p:nvPr>
          </p:nvSpPr>
          <p:spPr>
            <a:xfrm>
              <a:off x="2204" y="3779"/>
              <a:ext cx="14941" cy="334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indent="558800" algn="l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1956455923"/>
                  </a:ext>
                </a:extLst>
              </a:pPr>
              <a:r>
                <a:rPr lang="zh-CN" altLang="en-US" sz="2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</a:rPr>
                <a:t>使命催人奋进，奋斗创造未来。让我们更加紧密地团结在以习近平同志为核心的党中央周围，在省委领导下，坚定信心、攻坚克难，锐意进取、奋发作为，努力完成全年经济社会发展目标任务，奋力谱写中国式现代化建设河北篇章！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89280" y="1891665"/>
            <a:ext cx="10736580" cy="3359785"/>
            <a:chOff x="928" y="2979"/>
            <a:chExt cx="16908" cy="5291"/>
          </a:xfrm>
        </p:grpSpPr>
        <p:sp>
          <p:nvSpPr>
            <p:cNvPr id="3" name="文本框 2"/>
            <p:cNvSpPr txBox="1"/>
            <p:nvPr/>
          </p:nvSpPr>
          <p:spPr>
            <a:xfrm>
              <a:off x="928" y="3353"/>
              <a:ext cx="8000" cy="4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ctr" anchorCtr="0">
              <a:spAutoFit/>
            </a:bodyPr>
            <a:p>
              <a:pPr indent="0" algn="dist" fontAlgn="auto">
                <a:lnSpc>
                  <a:spcPts val="4000"/>
                </a:lnSpc>
              </a:pPr>
              <a:r>
                <a:rPr lang="en-US" altLang="zh-CN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1月</a:t>
              </a:r>
              <a:r>
                <a:rPr lang="en-US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13</a:t>
              </a:r>
              <a:r>
                <a:rPr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日上午9时，河北省第十四届人民代表大会第</a:t>
              </a:r>
              <a:r>
                <a:rPr lang="zh-CN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三</a:t>
              </a:r>
              <a:r>
                <a:rPr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次会议在河北</a:t>
              </a:r>
              <a:endParaRPr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dist" fontAlgn="auto">
                <a:lnSpc>
                  <a:spcPts val="4000"/>
                </a:lnSpc>
              </a:pPr>
              <a:r>
                <a:rPr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会堂开幕。省委书记、省人大常委会</a:t>
              </a:r>
              <a:endParaRPr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dist" fontAlgn="auto">
                <a:lnSpc>
                  <a:spcPts val="4000"/>
                </a:lnSpc>
              </a:pPr>
              <a:r>
                <a:rPr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主任倪岳峰宣布大会开幕，省长王正谱</a:t>
              </a:r>
              <a:endParaRPr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ts val="4000"/>
                </a:lnSpc>
              </a:pPr>
              <a:r>
                <a:rPr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作河北省人民政府工作报告。</a:t>
              </a:r>
              <a:endParaRPr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0" name="图片 9" descr="C:/Users/hp/Desktop/两会新.png两会新"/>
            <p:cNvPicPr>
              <a:picLocks noChangeAspect="1"/>
            </p:cNvPicPr>
            <p:nvPr/>
          </p:nvPicPr>
          <p:blipFill>
            <a:blip r:embed="rId6"/>
            <a:srcRect t="1177" b="1177"/>
            <a:stretch>
              <a:fillRect/>
            </a:stretch>
          </p:blipFill>
          <p:spPr>
            <a:xfrm>
              <a:off x="9294" y="2979"/>
              <a:ext cx="8542" cy="52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3189605" y="2645410"/>
            <a:ext cx="6049645" cy="1032510"/>
            <a:chOff x="6898" y="4166"/>
            <a:chExt cx="9527" cy="1626"/>
          </a:xfrm>
        </p:grpSpPr>
        <p:sp>
          <p:nvSpPr>
            <p:cNvPr id="12" name="矩形: 圆角 67"/>
            <p:cNvSpPr/>
            <p:nvPr/>
          </p:nvSpPr>
          <p:spPr>
            <a:xfrm>
              <a:off x="6943" y="4166"/>
              <a:ext cx="9482" cy="162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CC69"/>
                </a:gs>
                <a:gs pos="100000">
                  <a:srgbClr val="FEA23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98" y="4480"/>
              <a:ext cx="948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 dirty="0">
                  <a:ln w="6350">
                    <a:noFill/>
                  </a:ln>
                  <a:solidFill>
                    <a:srgbClr val="C00000"/>
                  </a:solidFill>
                  <a:effectLst>
                    <a:outerShdw blurRad="190500" dist="101600" dir="5400000" algn="ctr" rotWithShape="0">
                      <a:srgbClr val="CD000D">
                        <a:alpha val="15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一、</a:t>
              </a:r>
              <a:r>
                <a:rPr lang="en-US" altLang="zh-CN" sz="3600" b="1" dirty="0">
                  <a:ln w="6350">
                    <a:noFill/>
                  </a:ln>
                  <a:solidFill>
                    <a:srgbClr val="C00000"/>
                  </a:solidFill>
                  <a:effectLst>
                    <a:outerShdw blurRad="190500" dist="101600" dir="5400000" algn="ctr" rotWithShape="0">
                      <a:srgbClr val="CD000D">
                        <a:alpha val="15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2024</a:t>
              </a:r>
              <a:r>
                <a:rPr lang="zh-CN" altLang="en-US" sz="3600" b="1" dirty="0">
                  <a:ln w="6350">
                    <a:noFill/>
                  </a:ln>
                  <a:solidFill>
                    <a:srgbClr val="C00000"/>
                  </a:solidFill>
                  <a:effectLst>
                    <a:outerShdw blurRad="190500" dist="101600" dir="5400000" algn="ctr" rotWithShape="0">
                      <a:srgbClr val="CD000D">
                        <a:alpha val="15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年工作回顾</a:t>
              </a:r>
              <a:endParaRPr lang="zh-CN" altLang="en-US" sz="3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90500" dist="101600" dir="5400000" algn="ctr" rotWithShape="0">
                    <a:srgbClr val="CD000D">
                      <a:alpha val="15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424781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38728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2024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工作回顾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83970" y="2141220"/>
            <a:ext cx="9429750" cy="2785110"/>
            <a:chOff x="2022" y="3372"/>
            <a:chExt cx="14850" cy="4386"/>
          </a:xfrm>
        </p:grpSpPr>
        <p:sp>
          <p:nvSpPr>
            <p:cNvPr id="58" name="Aitds11"/>
            <p:cNvSpPr/>
            <p:nvPr/>
          </p:nvSpPr>
          <p:spPr>
            <a:xfrm>
              <a:off x="2022" y="3372"/>
              <a:ext cx="14850" cy="4386"/>
            </a:xfrm>
            <a:prstGeom prst="round1Rect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Gloria的作品18"/>
            <p:cNvSpPr txBox="1"/>
            <p:nvPr>
              <p:custDataLst>
                <p:tags r:id="rId6"/>
              </p:custDataLst>
            </p:nvPr>
          </p:nvSpPr>
          <p:spPr>
            <a:xfrm>
              <a:off x="2715" y="3742"/>
              <a:ext cx="13762" cy="3386"/>
            </a:xfrm>
            <a:prstGeom prst="rect">
              <a:avLst/>
            </a:prstGeom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indent="508000" algn="l" fontAlgn="auto">
                <a:lnSpc>
                  <a:spcPts val="4000"/>
                </a:lnSpc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预计全省生产总值增长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5.2%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，规上工业增加值增长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7%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，固定资产投资增长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6.5%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，社会消费品零售总额增长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5.5%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，进出口总值增长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6%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，居民人均可支配收入增长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5.5%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Arial" panose="020B0604020202020204" pitchFamily="34" charset="0"/>
                </a:rPr>
                <a:t>，主要经济指标增速高于全国平均水平，较好完成全年经济社会发展目标任务。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424781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38728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2024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工作回顾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1510030" y="1494790"/>
            <a:ext cx="9005570" cy="3987165"/>
            <a:chOff x="2378" y="2354"/>
            <a:chExt cx="14182" cy="6279"/>
          </a:xfrm>
        </p:grpSpPr>
        <p:sp>
          <p:nvSpPr>
            <p:cNvPr id="63" name="Aitds9"/>
            <p:cNvSpPr/>
            <p:nvPr>
              <p:custDataLst>
                <p:tags r:id="rId7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（一）经济运行总体平稳、稳中有进。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8"/>
              </p:custDataLst>
            </p:nvPr>
          </p:nvSpPr>
          <p:spPr>
            <a:xfrm>
              <a:off x="9824" y="4135"/>
              <a:ext cx="5767" cy="522"/>
            </a:xfrm>
            <a:prstGeom prst="rect">
              <a:avLst/>
            </a:prstGeom>
            <a:ln w="1905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" charset="0"/>
                </a:rPr>
                <a:t>国债项目引领投资增长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" charset="0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9"/>
              </p:custDataLst>
            </p:nvPr>
          </p:nvSpPr>
          <p:spPr>
            <a:xfrm>
              <a:off x="9824" y="7311"/>
              <a:ext cx="5960" cy="522"/>
            </a:xfrm>
            <a:prstGeom prst="rect">
              <a:avLst/>
            </a:prstGeom>
            <a:ln w="1905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" charset="0"/>
                </a:rPr>
                <a:t>“新三样”助力出口提质升级</a:t>
              </a:r>
              <a:endParaRPr kumimoji="0" lang="zh-CN" altLang="en-US" i="0" u="none" strike="noStrike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Roboto" charset="0"/>
              </a:endParaRPr>
            </a:p>
          </p:txBody>
        </p:sp>
        <p:grpSp>
          <p:nvGrpSpPr>
            <p:cNvPr id="3" name="组合 2"/>
            <p:cNvGrpSpPr/>
            <p:nvPr>
              <p:custDataLst>
                <p:tags r:id="rId10"/>
              </p:custDataLst>
            </p:nvPr>
          </p:nvGrpSpPr>
          <p:grpSpPr>
            <a:xfrm rot="5400000">
              <a:off x="8135" y="3174"/>
              <a:ext cx="392" cy="2435"/>
              <a:chOff x="14840" y="3745"/>
              <a:chExt cx="392" cy="2435"/>
            </a:xfrm>
          </p:grpSpPr>
          <p:sp>
            <p:nvSpPr>
              <p:cNvPr id="21" name="Line 3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15036" y="3872"/>
                <a:ext cx="1" cy="2308"/>
              </a:xfrm>
              <a:prstGeom prst="line">
                <a:avLst/>
              </a:prstGeom>
              <a:noFill/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p>
                <a:pPr algn="ctr">
                  <a:lnSpc>
                    <a:spcPct val="130000"/>
                  </a:lnSpc>
                  <a:spcBef>
                    <a:spcPct val="0"/>
                  </a:spcBef>
                  <a:defRPr/>
                </a:pPr>
                <a:endParaRPr lang="en-US" sz="845" dirty="0">
                  <a:solidFill>
                    <a:srgbClr val="000000"/>
                  </a:solidFill>
                  <a:latin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AutoShape 1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4840" y="3745"/>
                <a:ext cx="393" cy="39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p>
                <a:pPr algn="ctr">
                  <a:spcBef>
                    <a:spcPct val="0"/>
                  </a:spcBef>
                  <a:defRPr/>
                </a:pPr>
                <a:endParaRPr lang="en-US" sz="2400" b="1" dirty="0">
                  <a:solidFill>
                    <a:prstClr val="white"/>
                  </a:solidFill>
                  <a:latin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6" name="Freeform 5"/>
            <p:cNvSpPr/>
            <p:nvPr>
              <p:custDataLst>
                <p:tags r:id="rId13"/>
              </p:custDataLst>
            </p:nvPr>
          </p:nvSpPr>
          <p:spPr bwMode="auto">
            <a:xfrm rot="16200000">
              <a:off x="4950" y="3477"/>
              <a:ext cx="2528" cy="2667"/>
            </a:xfrm>
            <a:custGeom>
              <a:avLst/>
              <a:gdLst>
                <a:gd name="T0" fmla="*/ 436 w 436"/>
                <a:gd name="T1" fmla="*/ 458 h 459"/>
                <a:gd name="T2" fmla="*/ 305 w 436"/>
                <a:gd name="T3" fmla="*/ 458 h 459"/>
                <a:gd name="T4" fmla="*/ 225 w 436"/>
                <a:gd name="T5" fmla="*/ 458 h 459"/>
                <a:gd name="T6" fmla="*/ 195 w 436"/>
                <a:gd name="T7" fmla="*/ 439 h 459"/>
                <a:gd name="T8" fmla="*/ 37 w 436"/>
                <a:gd name="T9" fmla="*/ 66 h 459"/>
                <a:gd name="T10" fmla="*/ 0 w 436"/>
                <a:gd name="T11" fmla="*/ 2 h 459"/>
                <a:gd name="T12" fmla="*/ 63 w 436"/>
                <a:gd name="T13" fmla="*/ 2 h 459"/>
                <a:gd name="T14" fmla="*/ 191 w 436"/>
                <a:gd name="T15" fmla="*/ 2 h 459"/>
                <a:gd name="T16" fmla="*/ 261 w 436"/>
                <a:gd name="T17" fmla="*/ 48 h 459"/>
                <a:gd name="T18" fmla="*/ 306 w 436"/>
                <a:gd name="T19" fmla="*/ 151 h 459"/>
                <a:gd name="T20" fmla="*/ 428 w 436"/>
                <a:gd name="T21" fmla="*/ 435 h 459"/>
                <a:gd name="T22" fmla="*/ 436 w 436"/>
                <a:gd name="T23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459">
                  <a:moveTo>
                    <a:pt x="436" y="458"/>
                  </a:moveTo>
                  <a:cubicBezTo>
                    <a:pt x="390" y="458"/>
                    <a:pt x="347" y="458"/>
                    <a:pt x="305" y="458"/>
                  </a:cubicBezTo>
                  <a:cubicBezTo>
                    <a:pt x="278" y="458"/>
                    <a:pt x="251" y="457"/>
                    <a:pt x="225" y="458"/>
                  </a:cubicBezTo>
                  <a:cubicBezTo>
                    <a:pt x="209" y="459"/>
                    <a:pt x="201" y="454"/>
                    <a:pt x="195" y="439"/>
                  </a:cubicBezTo>
                  <a:cubicBezTo>
                    <a:pt x="143" y="314"/>
                    <a:pt x="91" y="190"/>
                    <a:pt x="37" y="66"/>
                  </a:cubicBezTo>
                  <a:cubicBezTo>
                    <a:pt x="28" y="43"/>
                    <a:pt x="13" y="23"/>
                    <a:pt x="0" y="2"/>
                  </a:cubicBezTo>
                  <a:cubicBezTo>
                    <a:pt x="18" y="2"/>
                    <a:pt x="41" y="2"/>
                    <a:pt x="63" y="2"/>
                  </a:cubicBezTo>
                  <a:cubicBezTo>
                    <a:pt x="105" y="2"/>
                    <a:pt x="148" y="4"/>
                    <a:pt x="191" y="2"/>
                  </a:cubicBezTo>
                  <a:cubicBezTo>
                    <a:pt x="227" y="0"/>
                    <a:pt x="248" y="17"/>
                    <a:pt x="261" y="48"/>
                  </a:cubicBezTo>
                  <a:cubicBezTo>
                    <a:pt x="276" y="82"/>
                    <a:pt x="291" y="117"/>
                    <a:pt x="306" y="151"/>
                  </a:cubicBezTo>
                  <a:cubicBezTo>
                    <a:pt x="346" y="246"/>
                    <a:pt x="387" y="340"/>
                    <a:pt x="428" y="435"/>
                  </a:cubicBezTo>
                  <a:cubicBezTo>
                    <a:pt x="430" y="441"/>
                    <a:pt x="432" y="447"/>
                    <a:pt x="436" y="458"/>
                  </a:cubicBezTo>
                  <a:close/>
                </a:path>
              </a:pathLst>
            </a:custGeom>
            <a:solidFill>
              <a:srgbClr val="CD010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思源宋体 CN" panose="020204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1" name="组合 10"/>
            <p:cNvGrpSpPr/>
            <p:nvPr>
              <p:custDataLst>
                <p:tags r:id="rId14"/>
              </p:custDataLst>
            </p:nvPr>
          </p:nvGrpSpPr>
          <p:grpSpPr>
            <a:xfrm rot="5400000">
              <a:off x="8143" y="4823"/>
              <a:ext cx="392" cy="2435"/>
              <a:chOff x="14840" y="3745"/>
              <a:chExt cx="392" cy="2435"/>
            </a:xfrm>
          </p:grpSpPr>
          <p:sp>
            <p:nvSpPr>
              <p:cNvPr id="12" name="Line 3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15036" y="3872"/>
                <a:ext cx="1" cy="2308"/>
              </a:xfrm>
              <a:prstGeom prst="line">
                <a:avLst/>
              </a:prstGeom>
              <a:noFill/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p>
                <a:pPr algn="ctr">
                  <a:lnSpc>
                    <a:spcPct val="130000"/>
                  </a:lnSpc>
                  <a:spcBef>
                    <a:spcPct val="0"/>
                  </a:spcBef>
                  <a:defRPr/>
                </a:pPr>
                <a:endParaRPr lang="en-US" sz="845" dirty="0">
                  <a:solidFill>
                    <a:srgbClr val="000000"/>
                  </a:solidFill>
                  <a:latin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AutoShape 1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4840" y="3745"/>
                <a:ext cx="393" cy="39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p>
                <a:pPr algn="ctr">
                  <a:spcBef>
                    <a:spcPct val="0"/>
                  </a:spcBef>
                  <a:defRPr/>
                </a:pPr>
                <a:endParaRPr lang="en-US" sz="2400" b="1" dirty="0">
                  <a:solidFill>
                    <a:prstClr val="white"/>
                  </a:solidFill>
                  <a:latin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0" name="Freeform 7"/>
            <p:cNvSpPr/>
            <p:nvPr>
              <p:custDataLst>
                <p:tags r:id="rId17"/>
              </p:custDataLst>
            </p:nvPr>
          </p:nvSpPr>
          <p:spPr bwMode="auto">
            <a:xfrm rot="16200000">
              <a:off x="5481" y="5292"/>
              <a:ext cx="1792" cy="2340"/>
            </a:xfrm>
            <a:custGeom>
              <a:avLst/>
              <a:gdLst>
                <a:gd name="T0" fmla="*/ 0 w 309"/>
                <a:gd name="T1" fmla="*/ 402 h 403"/>
                <a:gd name="T2" fmla="*/ 35 w 309"/>
                <a:gd name="T3" fmla="*/ 344 h 403"/>
                <a:gd name="T4" fmla="*/ 167 w 309"/>
                <a:gd name="T5" fmla="*/ 36 h 403"/>
                <a:gd name="T6" fmla="*/ 196 w 309"/>
                <a:gd name="T7" fmla="*/ 4 h 403"/>
                <a:gd name="T8" fmla="*/ 226 w 309"/>
                <a:gd name="T9" fmla="*/ 38 h 403"/>
                <a:gd name="T10" fmla="*/ 305 w 309"/>
                <a:gd name="T11" fmla="*/ 227 h 403"/>
                <a:gd name="T12" fmla="*/ 305 w 309"/>
                <a:gd name="T13" fmla="*/ 261 h 403"/>
                <a:gd name="T14" fmla="*/ 261 w 309"/>
                <a:gd name="T15" fmla="*/ 359 h 403"/>
                <a:gd name="T16" fmla="*/ 194 w 309"/>
                <a:gd name="T17" fmla="*/ 402 h 403"/>
                <a:gd name="T18" fmla="*/ 0 w 309"/>
                <a:gd name="T19" fmla="*/ 4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403">
                  <a:moveTo>
                    <a:pt x="0" y="402"/>
                  </a:moveTo>
                  <a:cubicBezTo>
                    <a:pt x="12" y="382"/>
                    <a:pt x="26" y="364"/>
                    <a:pt x="35" y="344"/>
                  </a:cubicBezTo>
                  <a:cubicBezTo>
                    <a:pt x="80" y="242"/>
                    <a:pt x="123" y="139"/>
                    <a:pt x="167" y="36"/>
                  </a:cubicBezTo>
                  <a:cubicBezTo>
                    <a:pt x="173" y="22"/>
                    <a:pt x="178" y="0"/>
                    <a:pt x="196" y="4"/>
                  </a:cubicBezTo>
                  <a:cubicBezTo>
                    <a:pt x="208" y="6"/>
                    <a:pt x="220" y="24"/>
                    <a:pt x="226" y="38"/>
                  </a:cubicBezTo>
                  <a:cubicBezTo>
                    <a:pt x="254" y="100"/>
                    <a:pt x="280" y="163"/>
                    <a:pt x="305" y="227"/>
                  </a:cubicBezTo>
                  <a:cubicBezTo>
                    <a:pt x="309" y="237"/>
                    <a:pt x="309" y="251"/>
                    <a:pt x="305" y="261"/>
                  </a:cubicBezTo>
                  <a:cubicBezTo>
                    <a:pt x="292" y="294"/>
                    <a:pt x="276" y="326"/>
                    <a:pt x="261" y="359"/>
                  </a:cubicBezTo>
                  <a:cubicBezTo>
                    <a:pt x="248" y="388"/>
                    <a:pt x="227" y="403"/>
                    <a:pt x="194" y="402"/>
                  </a:cubicBezTo>
                  <a:cubicBezTo>
                    <a:pt x="128" y="401"/>
                    <a:pt x="62" y="402"/>
                    <a:pt x="0" y="402"/>
                  </a:cubicBezTo>
                  <a:close/>
                </a:path>
              </a:pathLst>
            </a:custGeom>
            <a:solidFill>
              <a:srgbClr val="CD010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思源宋体 CN" panose="020204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8"/>
              </p:custDataLst>
            </p:nvPr>
          </p:nvSpPr>
          <p:spPr>
            <a:xfrm>
              <a:off x="9824" y="5786"/>
              <a:ext cx="4801" cy="522"/>
            </a:xfrm>
            <a:prstGeom prst="rect">
              <a:avLst/>
            </a:prstGeom>
            <a:ln w="1905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" charset="0"/>
                </a:rPr>
                <a:t>以旧换新激发消费活力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" charset="0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19"/>
              </p:custDataLst>
            </p:nvPr>
          </p:nvGrpSpPr>
          <p:grpSpPr>
            <a:xfrm rot="5400000">
              <a:off x="8143" y="6353"/>
              <a:ext cx="392" cy="2435"/>
              <a:chOff x="14840" y="3745"/>
              <a:chExt cx="392" cy="2435"/>
            </a:xfrm>
          </p:grpSpPr>
          <p:sp>
            <p:nvSpPr>
              <p:cNvPr id="18" name="Line 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15036" y="3872"/>
                <a:ext cx="1" cy="2308"/>
              </a:xfrm>
              <a:prstGeom prst="line">
                <a:avLst/>
              </a:prstGeom>
              <a:noFill/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p>
                <a:pPr algn="ctr">
                  <a:lnSpc>
                    <a:spcPct val="130000"/>
                  </a:lnSpc>
                  <a:spcBef>
                    <a:spcPct val="0"/>
                  </a:spcBef>
                  <a:defRPr/>
                </a:pPr>
                <a:endParaRPr lang="en-US" sz="845" dirty="0">
                  <a:solidFill>
                    <a:srgbClr val="000000"/>
                  </a:solidFill>
                  <a:latin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AutoShape 1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4840" y="3745"/>
                <a:ext cx="393" cy="39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p>
                <a:pPr algn="ctr">
                  <a:spcBef>
                    <a:spcPct val="0"/>
                  </a:spcBef>
                  <a:defRPr/>
                </a:pPr>
                <a:endParaRPr lang="en-US" sz="2400" b="1" dirty="0">
                  <a:solidFill>
                    <a:prstClr val="white"/>
                  </a:solidFill>
                  <a:latin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 8"/>
            <p:cNvSpPr/>
            <p:nvPr>
              <p:custDataLst>
                <p:tags r:id="rId22"/>
              </p:custDataLst>
            </p:nvPr>
          </p:nvSpPr>
          <p:spPr bwMode="auto">
            <a:xfrm rot="16200000">
              <a:off x="5163" y="6544"/>
              <a:ext cx="1786" cy="2393"/>
            </a:xfrm>
            <a:custGeom>
              <a:avLst/>
              <a:gdLst>
                <a:gd name="T0" fmla="*/ 0 w 308"/>
                <a:gd name="T1" fmla="*/ 6 h 412"/>
                <a:gd name="T2" fmla="*/ 166 w 308"/>
                <a:gd name="T3" fmla="*/ 5 h 412"/>
                <a:gd name="T4" fmla="*/ 273 w 308"/>
                <a:gd name="T5" fmla="*/ 76 h 412"/>
                <a:gd name="T6" fmla="*/ 304 w 308"/>
                <a:gd name="T7" fmla="*/ 150 h 412"/>
                <a:gd name="T8" fmla="*/ 305 w 308"/>
                <a:gd name="T9" fmla="*/ 180 h 412"/>
                <a:gd name="T10" fmla="*/ 225 w 308"/>
                <a:gd name="T11" fmla="*/ 375 h 412"/>
                <a:gd name="T12" fmla="*/ 220 w 308"/>
                <a:gd name="T13" fmla="*/ 386 h 412"/>
                <a:gd name="T14" fmla="*/ 170 w 308"/>
                <a:gd name="T15" fmla="*/ 382 h 412"/>
                <a:gd name="T16" fmla="*/ 142 w 308"/>
                <a:gd name="T17" fmla="*/ 314 h 412"/>
                <a:gd name="T18" fmla="*/ 34 w 308"/>
                <a:gd name="T19" fmla="*/ 60 h 412"/>
                <a:gd name="T20" fmla="*/ 0 w 308"/>
                <a:gd name="T21" fmla="*/ 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412">
                  <a:moveTo>
                    <a:pt x="0" y="6"/>
                  </a:moveTo>
                  <a:cubicBezTo>
                    <a:pt x="53" y="6"/>
                    <a:pt x="110" y="10"/>
                    <a:pt x="166" y="5"/>
                  </a:cubicBezTo>
                  <a:cubicBezTo>
                    <a:pt x="224" y="0"/>
                    <a:pt x="256" y="23"/>
                    <a:pt x="273" y="76"/>
                  </a:cubicBezTo>
                  <a:cubicBezTo>
                    <a:pt x="281" y="101"/>
                    <a:pt x="295" y="125"/>
                    <a:pt x="304" y="150"/>
                  </a:cubicBezTo>
                  <a:cubicBezTo>
                    <a:pt x="308" y="159"/>
                    <a:pt x="308" y="171"/>
                    <a:pt x="305" y="180"/>
                  </a:cubicBezTo>
                  <a:cubicBezTo>
                    <a:pt x="279" y="245"/>
                    <a:pt x="252" y="310"/>
                    <a:pt x="225" y="375"/>
                  </a:cubicBezTo>
                  <a:cubicBezTo>
                    <a:pt x="224" y="379"/>
                    <a:pt x="222" y="383"/>
                    <a:pt x="220" y="386"/>
                  </a:cubicBezTo>
                  <a:cubicBezTo>
                    <a:pt x="203" y="412"/>
                    <a:pt x="184" y="411"/>
                    <a:pt x="170" y="382"/>
                  </a:cubicBezTo>
                  <a:cubicBezTo>
                    <a:pt x="159" y="360"/>
                    <a:pt x="152" y="336"/>
                    <a:pt x="142" y="314"/>
                  </a:cubicBezTo>
                  <a:cubicBezTo>
                    <a:pt x="106" y="229"/>
                    <a:pt x="71" y="144"/>
                    <a:pt x="34" y="60"/>
                  </a:cubicBezTo>
                  <a:cubicBezTo>
                    <a:pt x="26" y="41"/>
                    <a:pt x="12" y="25"/>
                    <a:pt x="0" y="6"/>
                  </a:cubicBezTo>
                  <a:close/>
                </a:path>
              </a:pathLst>
            </a:custGeom>
            <a:solidFill>
              <a:srgbClr val="CD010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思源宋体 CN" panose="020204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23"/>
              </p:custDataLst>
            </p:nvPr>
          </p:nvSpPr>
          <p:spPr>
            <a:xfrm>
              <a:off x="5897" y="4366"/>
              <a:ext cx="559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</a:rPr>
                <a:t>1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24"/>
              </p:custDataLst>
            </p:nvPr>
          </p:nvSpPr>
          <p:spPr>
            <a:xfrm>
              <a:off x="6377" y="5860"/>
              <a:ext cx="559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</a:rPr>
                <a:t>2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25"/>
              </p:custDataLst>
            </p:nvPr>
          </p:nvSpPr>
          <p:spPr>
            <a:xfrm>
              <a:off x="5461" y="7160"/>
              <a:ext cx="559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</a:rPr>
                <a:t>3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424781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38728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2024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工作回顾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0030" y="1494790"/>
            <a:ext cx="9005570" cy="3696970"/>
            <a:chOff x="2378" y="2354"/>
            <a:chExt cx="14182" cy="5822"/>
          </a:xfrm>
        </p:grpSpPr>
        <p:sp>
          <p:nvSpPr>
            <p:cNvPr id="34" name="文本框 106"/>
            <p:cNvSpPr txBox="1"/>
            <p:nvPr>
              <p:custDataLst>
                <p:tags r:id="rId6"/>
              </p:custDataLst>
            </p:nvPr>
          </p:nvSpPr>
          <p:spPr>
            <a:xfrm>
              <a:off x="2916" y="7362"/>
              <a:ext cx="5901" cy="814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+mn-ea"/>
                </a:rPr>
                <a:t>协同发展纵深推进</a:t>
              </a:r>
              <a:endPara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  <a:sym typeface="+mn-ea"/>
              </a:endParaRPr>
            </a:p>
          </p:txBody>
        </p:sp>
        <p:sp>
          <p:nvSpPr>
            <p:cNvPr id="44" name="文本框 85"/>
            <p:cNvSpPr txBox="1"/>
            <p:nvPr>
              <p:custDataLst>
                <p:tags r:id="rId7"/>
              </p:custDataLst>
            </p:nvPr>
          </p:nvSpPr>
          <p:spPr>
            <a:xfrm>
              <a:off x="9461" y="7362"/>
              <a:ext cx="6923" cy="801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200" b="1" spc="30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+mn-ea"/>
                </a:rPr>
                <a:t> </a:t>
              </a:r>
              <a:r>
                <a: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+mn-ea"/>
                </a:rPr>
                <a:t>雄安新区拔节生长</a:t>
              </a:r>
              <a:endPara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  <a:sym typeface="+mn-ea"/>
              </a:endParaRPr>
            </a:p>
          </p:txBody>
        </p:sp>
        <p:sp>
          <p:nvSpPr>
            <p:cNvPr id="45" name="Aitds9"/>
            <p:cNvSpPr/>
            <p:nvPr>
              <p:custDataLst>
                <p:tags r:id="rId8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（二）重大战略走深走实、成效明显。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grpSp>
          <p:nvGrpSpPr>
            <p:cNvPr id="47" name="组合 46"/>
            <p:cNvGrpSpPr/>
            <p:nvPr>
              <p:custDataLst>
                <p:tags r:id="rId9"/>
              </p:custDataLst>
            </p:nvPr>
          </p:nvGrpSpPr>
          <p:grpSpPr>
            <a:xfrm rot="0">
              <a:off x="12268" y="4003"/>
              <a:ext cx="1828" cy="3055"/>
              <a:chOff x="5874" y="4123"/>
              <a:chExt cx="1828" cy="3055"/>
            </a:xfrm>
          </p:grpSpPr>
          <p:sp>
            <p:nvSpPr>
              <p:cNvPr id="48" name="Freeform 2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5874" y="6356"/>
                <a:ext cx="185" cy="409"/>
              </a:xfrm>
              <a:custGeom>
                <a:avLst/>
                <a:gdLst>
                  <a:gd name="T0" fmla="*/ 29 w 29"/>
                  <a:gd name="T1" fmla="*/ 64 h 64"/>
                  <a:gd name="T2" fmla="*/ 0 w 29"/>
                  <a:gd name="T3" fmla="*/ 31 h 64"/>
                  <a:gd name="T4" fmla="*/ 29 w 29"/>
                  <a:gd name="T5" fmla="*/ 0 h 64"/>
                  <a:gd name="T6" fmla="*/ 29 w 2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4">
                    <a:moveTo>
                      <a:pt x="29" y="64"/>
                    </a:moveTo>
                    <a:lnTo>
                      <a:pt x="0" y="31"/>
                    </a:lnTo>
                    <a:lnTo>
                      <a:pt x="29" y="0"/>
                    </a:lnTo>
                    <a:lnTo>
                      <a:pt x="2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 sz="16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" name="直角三角形 29"/>
              <p:cNvSpPr/>
              <p:nvPr>
                <p:custDataLst>
                  <p:tags r:id="rId11"/>
                </p:custDataLst>
              </p:nvPr>
            </p:nvSpPr>
            <p:spPr>
              <a:xfrm rot="16200000">
                <a:off x="5878" y="6318"/>
                <a:ext cx="229" cy="22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Freeform 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6059" y="5409"/>
                <a:ext cx="896" cy="1344"/>
              </a:xfrm>
              <a:custGeom>
                <a:avLst/>
                <a:gdLst>
                  <a:gd name="T0" fmla="*/ 140 w 140"/>
                  <a:gd name="T1" fmla="*/ 0 h 210"/>
                  <a:gd name="T2" fmla="*/ 140 w 140"/>
                  <a:gd name="T3" fmla="*/ 210 h 210"/>
                  <a:gd name="T4" fmla="*/ 0 w 140"/>
                  <a:gd name="T5" fmla="*/ 210 h 210"/>
                  <a:gd name="T6" fmla="*/ 0 w 140"/>
                  <a:gd name="T7" fmla="*/ 148 h 210"/>
                  <a:gd name="T8" fmla="*/ 140 w 140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10">
                    <a:moveTo>
                      <a:pt x="140" y="0"/>
                    </a:moveTo>
                    <a:lnTo>
                      <a:pt x="140" y="210"/>
                    </a:lnTo>
                    <a:lnTo>
                      <a:pt x="0" y="210"/>
                    </a:lnTo>
                    <a:lnTo>
                      <a:pt x="0" y="1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D25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 sz="16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1" name="Freeform 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5874" y="4123"/>
                <a:ext cx="1829" cy="2431"/>
              </a:xfrm>
              <a:custGeom>
                <a:avLst/>
                <a:gdLst>
                  <a:gd name="T0" fmla="*/ 0 w 286"/>
                  <a:gd name="T1" fmla="*/ 380 h 380"/>
                  <a:gd name="T2" fmla="*/ 0 w 286"/>
                  <a:gd name="T3" fmla="*/ 175 h 380"/>
                  <a:gd name="T4" fmla="*/ 141 w 286"/>
                  <a:gd name="T5" fmla="*/ 39 h 380"/>
                  <a:gd name="T6" fmla="*/ 95 w 286"/>
                  <a:gd name="T7" fmla="*/ 0 h 380"/>
                  <a:gd name="T8" fmla="*/ 286 w 286"/>
                  <a:gd name="T9" fmla="*/ 0 h 380"/>
                  <a:gd name="T10" fmla="*/ 286 w 286"/>
                  <a:gd name="T11" fmla="*/ 179 h 380"/>
                  <a:gd name="T12" fmla="*/ 236 w 286"/>
                  <a:gd name="T13" fmla="*/ 134 h 380"/>
                  <a:gd name="T14" fmla="*/ 0 w 286"/>
                  <a:gd name="T1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380">
                    <a:moveTo>
                      <a:pt x="0" y="380"/>
                    </a:moveTo>
                    <a:lnTo>
                      <a:pt x="0" y="175"/>
                    </a:lnTo>
                    <a:lnTo>
                      <a:pt x="141" y="39"/>
                    </a:lnTo>
                    <a:lnTo>
                      <a:pt x="95" y="0"/>
                    </a:lnTo>
                    <a:lnTo>
                      <a:pt x="286" y="0"/>
                    </a:lnTo>
                    <a:lnTo>
                      <a:pt x="286" y="179"/>
                    </a:lnTo>
                    <a:lnTo>
                      <a:pt x="236" y="134"/>
                    </a:lnTo>
                    <a:lnTo>
                      <a:pt x="0" y="3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  <a:gs pos="87000">
                    <a:srgbClr val="D00E0B"/>
                  </a:gs>
                  <a:gs pos="47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 sz="16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2" name="矩形 3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058" y="6784"/>
                <a:ext cx="896" cy="11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矩形 31"/>
              <p:cNvSpPr/>
              <p:nvPr>
                <p:custDataLst>
                  <p:tags r:id="rId15"/>
                </p:custDataLst>
              </p:nvPr>
            </p:nvSpPr>
            <p:spPr>
              <a:xfrm>
                <a:off x="6094" y="6939"/>
                <a:ext cx="824" cy="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矩形 32"/>
              <p:cNvSpPr/>
              <p:nvPr>
                <p:custDataLst>
                  <p:tags r:id="rId16"/>
                </p:custDataLst>
              </p:nvPr>
            </p:nvSpPr>
            <p:spPr>
              <a:xfrm>
                <a:off x="6142" y="7082"/>
                <a:ext cx="731" cy="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>
              <p:custDataLst>
                <p:tags r:id="rId17"/>
              </p:custDataLst>
            </p:nvPr>
          </p:nvGrpSpPr>
          <p:grpSpPr>
            <a:xfrm rot="0">
              <a:off x="5340" y="4003"/>
              <a:ext cx="1828" cy="3055"/>
              <a:chOff x="5874" y="4123"/>
              <a:chExt cx="1828" cy="3055"/>
            </a:xfrm>
          </p:grpSpPr>
          <p:sp>
            <p:nvSpPr>
              <p:cNvPr id="58" name="Freeform 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874" y="6356"/>
                <a:ext cx="185" cy="409"/>
              </a:xfrm>
              <a:custGeom>
                <a:avLst/>
                <a:gdLst>
                  <a:gd name="T0" fmla="*/ 29 w 29"/>
                  <a:gd name="T1" fmla="*/ 64 h 64"/>
                  <a:gd name="T2" fmla="*/ 0 w 29"/>
                  <a:gd name="T3" fmla="*/ 31 h 64"/>
                  <a:gd name="T4" fmla="*/ 29 w 29"/>
                  <a:gd name="T5" fmla="*/ 0 h 64"/>
                  <a:gd name="T6" fmla="*/ 29 w 2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4">
                    <a:moveTo>
                      <a:pt x="29" y="64"/>
                    </a:moveTo>
                    <a:lnTo>
                      <a:pt x="0" y="31"/>
                    </a:lnTo>
                    <a:lnTo>
                      <a:pt x="29" y="0"/>
                    </a:lnTo>
                    <a:lnTo>
                      <a:pt x="2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 sz="16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9" name="直角三角形 29"/>
              <p:cNvSpPr/>
              <p:nvPr>
                <p:custDataLst>
                  <p:tags r:id="rId19"/>
                </p:custDataLst>
              </p:nvPr>
            </p:nvSpPr>
            <p:spPr>
              <a:xfrm rot="16200000">
                <a:off x="5878" y="6318"/>
                <a:ext cx="229" cy="22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Freeform 1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59" y="5409"/>
                <a:ext cx="896" cy="1344"/>
              </a:xfrm>
              <a:custGeom>
                <a:avLst/>
                <a:gdLst>
                  <a:gd name="T0" fmla="*/ 140 w 140"/>
                  <a:gd name="T1" fmla="*/ 0 h 210"/>
                  <a:gd name="T2" fmla="*/ 140 w 140"/>
                  <a:gd name="T3" fmla="*/ 210 h 210"/>
                  <a:gd name="T4" fmla="*/ 0 w 140"/>
                  <a:gd name="T5" fmla="*/ 210 h 210"/>
                  <a:gd name="T6" fmla="*/ 0 w 140"/>
                  <a:gd name="T7" fmla="*/ 148 h 210"/>
                  <a:gd name="T8" fmla="*/ 140 w 140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10">
                    <a:moveTo>
                      <a:pt x="140" y="0"/>
                    </a:moveTo>
                    <a:lnTo>
                      <a:pt x="140" y="210"/>
                    </a:lnTo>
                    <a:lnTo>
                      <a:pt x="0" y="210"/>
                    </a:lnTo>
                    <a:lnTo>
                      <a:pt x="0" y="1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D25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 sz="16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2" name="Freeform 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874" y="4123"/>
                <a:ext cx="1829" cy="2431"/>
              </a:xfrm>
              <a:custGeom>
                <a:avLst/>
                <a:gdLst>
                  <a:gd name="T0" fmla="*/ 0 w 286"/>
                  <a:gd name="T1" fmla="*/ 380 h 380"/>
                  <a:gd name="T2" fmla="*/ 0 w 286"/>
                  <a:gd name="T3" fmla="*/ 175 h 380"/>
                  <a:gd name="T4" fmla="*/ 141 w 286"/>
                  <a:gd name="T5" fmla="*/ 39 h 380"/>
                  <a:gd name="T6" fmla="*/ 95 w 286"/>
                  <a:gd name="T7" fmla="*/ 0 h 380"/>
                  <a:gd name="T8" fmla="*/ 286 w 286"/>
                  <a:gd name="T9" fmla="*/ 0 h 380"/>
                  <a:gd name="T10" fmla="*/ 286 w 286"/>
                  <a:gd name="T11" fmla="*/ 179 h 380"/>
                  <a:gd name="T12" fmla="*/ 236 w 286"/>
                  <a:gd name="T13" fmla="*/ 134 h 380"/>
                  <a:gd name="T14" fmla="*/ 0 w 286"/>
                  <a:gd name="T1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380">
                    <a:moveTo>
                      <a:pt x="0" y="380"/>
                    </a:moveTo>
                    <a:lnTo>
                      <a:pt x="0" y="175"/>
                    </a:lnTo>
                    <a:lnTo>
                      <a:pt x="141" y="39"/>
                    </a:lnTo>
                    <a:lnTo>
                      <a:pt x="95" y="0"/>
                    </a:lnTo>
                    <a:lnTo>
                      <a:pt x="286" y="0"/>
                    </a:lnTo>
                    <a:lnTo>
                      <a:pt x="286" y="179"/>
                    </a:lnTo>
                    <a:lnTo>
                      <a:pt x="236" y="134"/>
                    </a:lnTo>
                    <a:lnTo>
                      <a:pt x="0" y="3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  <a:gs pos="87000">
                    <a:srgbClr val="D00E0B"/>
                  </a:gs>
                  <a:gs pos="47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 sz="16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4" name="矩形 30"/>
              <p:cNvSpPr/>
              <p:nvPr>
                <p:custDataLst>
                  <p:tags r:id="rId22"/>
                </p:custDataLst>
              </p:nvPr>
            </p:nvSpPr>
            <p:spPr>
              <a:xfrm>
                <a:off x="6058" y="6784"/>
                <a:ext cx="896" cy="11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5" name="矩形 31"/>
              <p:cNvSpPr/>
              <p:nvPr>
                <p:custDataLst>
                  <p:tags r:id="rId23"/>
                </p:custDataLst>
              </p:nvPr>
            </p:nvSpPr>
            <p:spPr>
              <a:xfrm>
                <a:off x="6094" y="6939"/>
                <a:ext cx="824" cy="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6" name="矩形 32"/>
              <p:cNvSpPr/>
              <p:nvPr>
                <p:custDataLst>
                  <p:tags r:id="rId24"/>
                </p:custDataLst>
              </p:nvPr>
            </p:nvSpPr>
            <p:spPr>
              <a:xfrm>
                <a:off x="6142" y="7082"/>
                <a:ext cx="731" cy="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424781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38728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2024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工作回顾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0030" y="1494790"/>
            <a:ext cx="9005570" cy="3508375"/>
            <a:chOff x="2378" y="2354"/>
            <a:chExt cx="14182" cy="5525"/>
          </a:xfrm>
        </p:grpSpPr>
        <p:sp>
          <p:nvSpPr>
            <p:cNvPr id="45" name="Aitds9"/>
            <p:cNvSpPr/>
            <p:nvPr>
              <p:custDataLst>
                <p:tags r:id="rId6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（三）转型升级步伐加快、提质增效。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 rot="2220170" flipH="1">
              <a:off x="7620" y="6051"/>
              <a:ext cx="1037" cy="1039"/>
            </a:xfrm>
            <a:custGeom>
              <a:avLst/>
              <a:gdLst>
                <a:gd name="T0" fmla="*/ 338 w 494"/>
                <a:gd name="T1" fmla="*/ 112 h 494"/>
                <a:gd name="T2" fmla="*/ 494 w 494"/>
                <a:gd name="T3" fmla="*/ 26 h 494"/>
                <a:gd name="T4" fmla="*/ 494 w 494"/>
                <a:gd name="T5" fmla="*/ 26 h 494"/>
                <a:gd name="T6" fmla="*/ 494 w 494"/>
                <a:gd name="T7" fmla="*/ 25 h 494"/>
                <a:gd name="T8" fmla="*/ 494 w 494"/>
                <a:gd name="T9" fmla="*/ 25 h 494"/>
                <a:gd name="T10" fmla="*/ 494 w 494"/>
                <a:gd name="T11" fmla="*/ 25 h 494"/>
                <a:gd name="T12" fmla="*/ 296 w 494"/>
                <a:gd name="T13" fmla="*/ 8 h 494"/>
                <a:gd name="T14" fmla="*/ 313 w 494"/>
                <a:gd name="T15" fmla="*/ 18 h 494"/>
                <a:gd name="T16" fmla="*/ 329 w 494"/>
                <a:gd name="T17" fmla="*/ 28 h 494"/>
                <a:gd name="T18" fmla="*/ 327 w 494"/>
                <a:gd name="T19" fmla="*/ 29 h 494"/>
                <a:gd name="T20" fmla="*/ 321 w 494"/>
                <a:gd name="T21" fmla="*/ 31 h 494"/>
                <a:gd name="T22" fmla="*/ 298 w 494"/>
                <a:gd name="T23" fmla="*/ 40 h 494"/>
                <a:gd name="T24" fmla="*/ 290 w 494"/>
                <a:gd name="T25" fmla="*/ 44 h 494"/>
                <a:gd name="T26" fmla="*/ 278 w 494"/>
                <a:gd name="T27" fmla="*/ 50 h 494"/>
                <a:gd name="T28" fmla="*/ 266 w 494"/>
                <a:gd name="T29" fmla="*/ 56 h 494"/>
                <a:gd name="T30" fmla="*/ 240 w 494"/>
                <a:gd name="T31" fmla="*/ 70 h 494"/>
                <a:gd name="T32" fmla="*/ 228 w 494"/>
                <a:gd name="T33" fmla="*/ 78 h 494"/>
                <a:gd name="T34" fmla="*/ 215 w 494"/>
                <a:gd name="T35" fmla="*/ 86 h 494"/>
                <a:gd name="T36" fmla="*/ 190 w 494"/>
                <a:gd name="T37" fmla="*/ 105 h 494"/>
                <a:gd name="T38" fmla="*/ 177 w 494"/>
                <a:gd name="T39" fmla="*/ 115 h 494"/>
                <a:gd name="T40" fmla="*/ 165 w 494"/>
                <a:gd name="T41" fmla="*/ 125 h 494"/>
                <a:gd name="T42" fmla="*/ 119 w 494"/>
                <a:gd name="T43" fmla="*/ 172 h 494"/>
                <a:gd name="T44" fmla="*/ 49 w 494"/>
                <a:gd name="T45" fmla="*/ 279 h 494"/>
                <a:gd name="T46" fmla="*/ 12 w 494"/>
                <a:gd name="T47" fmla="*/ 385 h 494"/>
                <a:gd name="T48" fmla="*/ 1 w 494"/>
                <a:gd name="T49" fmla="*/ 464 h 494"/>
                <a:gd name="T50" fmla="*/ 0 w 494"/>
                <a:gd name="T51" fmla="*/ 486 h 494"/>
                <a:gd name="T52" fmla="*/ 0 w 494"/>
                <a:gd name="T53" fmla="*/ 494 h 494"/>
                <a:gd name="T54" fmla="*/ 51 w 494"/>
                <a:gd name="T55" fmla="*/ 494 h 494"/>
                <a:gd name="T56" fmla="*/ 51 w 494"/>
                <a:gd name="T57" fmla="*/ 487 h 494"/>
                <a:gd name="T58" fmla="*/ 52 w 494"/>
                <a:gd name="T59" fmla="*/ 467 h 494"/>
                <a:gd name="T60" fmla="*/ 62 w 494"/>
                <a:gd name="T61" fmla="*/ 396 h 494"/>
                <a:gd name="T62" fmla="*/ 95 w 494"/>
                <a:gd name="T63" fmla="*/ 302 h 494"/>
                <a:gd name="T64" fmla="*/ 158 w 494"/>
                <a:gd name="T65" fmla="*/ 205 h 494"/>
                <a:gd name="T66" fmla="*/ 199 w 494"/>
                <a:gd name="T67" fmla="*/ 164 h 494"/>
                <a:gd name="T68" fmla="*/ 210 w 494"/>
                <a:gd name="T69" fmla="*/ 154 h 494"/>
                <a:gd name="T70" fmla="*/ 221 w 494"/>
                <a:gd name="T71" fmla="*/ 145 h 494"/>
                <a:gd name="T72" fmla="*/ 244 w 494"/>
                <a:gd name="T73" fmla="*/ 128 h 494"/>
                <a:gd name="T74" fmla="*/ 255 w 494"/>
                <a:gd name="T75" fmla="*/ 121 h 494"/>
                <a:gd name="T76" fmla="*/ 266 w 494"/>
                <a:gd name="T77" fmla="*/ 114 h 494"/>
                <a:gd name="T78" fmla="*/ 289 w 494"/>
                <a:gd name="T79" fmla="*/ 101 h 494"/>
                <a:gd name="T80" fmla="*/ 300 w 494"/>
                <a:gd name="T81" fmla="*/ 95 h 494"/>
                <a:gd name="T82" fmla="*/ 311 w 494"/>
                <a:gd name="T83" fmla="*/ 90 h 494"/>
                <a:gd name="T84" fmla="*/ 318 w 494"/>
                <a:gd name="T85" fmla="*/ 87 h 494"/>
                <a:gd name="T86" fmla="*/ 338 w 494"/>
                <a:gd name="T87" fmla="*/ 79 h 494"/>
                <a:gd name="T88" fmla="*/ 344 w 494"/>
                <a:gd name="T89" fmla="*/ 77 h 494"/>
                <a:gd name="T90" fmla="*/ 346 w 494"/>
                <a:gd name="T91" fmla="*/ 76 h 494"/>
                <a:gd name="T92" fmla="*/ 342 w 494"/>
                <a:gd name="T93" fmla="*/ 94 h 494"/>
                <a:gd name="T94" fmla="*/ 338 w 494"/>
                <a:gd name="T95" fmla="*/ 112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4" h="494">
                  <a:moveTo>
                    <a:pt x="338" y="112"/>
                  </a:moveTo>
                  <a:cubicBezTo>
                    <a:pt x="380" y="75"/>
                    <a:pt x="433" y="44"/>
                    <a:pt x="494" y="26"/>
                  </a:cubicBezTo>
                  <a:cubicBezTo>
                    <a:pt x="494" y="26"/>
                    <a:pt x="494" y="26"/>
                    <a:pt x="494" y="26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33" y="7"/>
                    <a:pt x="366" y="0"/>
                    <a:pt x="296" y="8"/>
                  </a:cubicBezTo>
                  <a:cubicBezTo>
                    <a:pt x="296" y="8"/>
                    <a:pt x="305" y="13"/>
                    <a:pt x="313" y="18"/>
                  </a:cubicBezTo>
                  <a:cubicBezTo>
                    <a:pt x="321" y="23"/>
                    <a:pt x="329" y="28"/>
                    <a:pt x="329" y="28"/>
                  </a:cubicBezTo>
                  <a:cubicBezTo>
                    <a:pt x="329" y="28"/>
                    <a:pt x="328" y="28"/>
                    <a:pt x="327" y="29"/>
                  </a:cubicBezTo>
                  <a:cubicBezTo>
                    <a:pt x="325" y="29"/>
                    <a:pt x="323" y="30"/>
                    <a:pt x="321" y="31"/>
                  </a:cubicBezTo>
                  <a:cubicBezTo>
                    <a:pt x="315" y="34"/>
                    <a:pt x="307" y="36"/>
                    <a:pt x="298" y="40"/>
                  </a:cubicBezTo>
                  <a:cubicBezTo>
                    <a:pt x="296" y="42"/>
                    <a:pt x="293" y="43"/>
                    <a:pt x="290" y="44"/>
                  </a:cubicBezTo>
                  <a:cubicBezTo>
                    <a:pt x="286" y="46"/>
                    <a:pt x="282" y="48"/>
                    <a:pt x="278" y="50"/>
                  </a:cubicBezTo>
                  <a:cubicBezTo>
                    <a:pt x="274" y="52"/>
                    <a:pt x="270" y="54"/>
                    <a:pt x="266" y="56"/>
                  </a:cubicBezTo>
                  <a:cubicBezTo>
                    <a:pt x="257" y="60"/>
                    <a:pt x="249" y="65"/>
                    <a:pt x="240" y="70"/>
                  </a:cubicBezTo>
                  <a:cubicBezTo>
                    <a:pt x="236" y="72"/>
                    <a:pt x="232" y="75"/>
                    <a:pt x="228" y="78"/>
                  </a:cubicBezTo>
                  <a:cubicBezTo>
                    <a:pt x="223" y="81"/>
                    <a:pt x="219" y="83"/>
                    <a:pt x="215" y="86"/>
                  </a:cubicBezTo>
                  <a:cubicBezTo>
                    <a:pt x="207" y="92"/>
                    <a:pt x="198" y="98"/>
                    <a:pt x="190" y="105"/>
                  </a:cubicBezTo>
                  <a:cubicBezTo>
                    <a:pt x="186" y="108"/>
                    <a:pt x="181" y="111"/>
                    <a:pt x="177" y="115"/>
                  </a:cubicBezTo>
                  <a:cubicBezTo>
                    <a:pt x="173" y="118"/>
                    <a:pt x="169" y="122"/>
                    <a:pt x="165" y="125"/>
                  </a:cubicBezTo>
                  <a:cubicBezTo>
                    <a:pt x="149" y="140"/>
                    <a:pt x="133" y="155"/>
                    <a:pt x="119" y="172"/>
                  </a:cubicBezTo>
                  <a:cubicBezTo>
                    <a:pt x="91" y="205"/>
                    <a:pt x="67" y="242"/>
                    <a:pt x="49" y="279"/>
                  </a:cubicBezTo>
                  <a:cubicBezTo>
                    <a:pt x="31" y="316"/>
                    <a:pt x="19" y="353"/>
                    <a:pt x="12" y="385"/>
                  </a:cubicBezTo>
                  <a:cubicBezTo>
                    <a:pt x="5" y="417"/>
                    <a:pt x="2" y="445"/>
                    <a:pt x="1" y="464"/>
                  </a:cubicBezTo>
                  <a:cubicBezTo>
                    <a:pt x="0" y="473"/>
                    <a:pt x="0" y="481"/>
                    <a:pt x="0" y="486"/>
                  </a:cubicBezTo>
                  <a:cubicBezTo>
                    <a:pt x="0" y="491"/>
                    <a:pt x="0" y="494"/>
                    <a:pt x="0" y="494"/>
                  </a:cubicBezTo>
                  <a:cubicBezTo>
                    <a:pt x="51" y="494"/>
                    <a:pt x="51" y="494"/>
                    <a:pt x="51" y="494"/>
                  </a:cubicBezTo>
                  <a:cubicBezTo>
                    <a:pt x="51" y="494"/>
                    <a:pt x="51" y="491"/>
                    <a:pt x="51" y="487"/>
                  </a:cubicBezTo>
                  <a:cubicBezTo>
                    <a:pt x="51" y="482"/>
                    <a:pt x="51" y="475"/>
                    <a:pt x="52" y="467"/>
                  </a:cubicBezTo>
                  <a:cubicBezTo>
                    <a:pt x="53" y="450"/>
                    <a:pt x="55" y="425"/>
                    <a:pt x="62" y="396"/>
                  </a:cubicBezTo>
                  <a:cubicBezTo>
                    <a:pt x="68" y="368"/>
                    <a:pt x="79" y="335"/>
                    <a:pt x="95" y="302"/>
                  </a:cubicBezTo>
                  <a:cubicBezTo>
                    <a:pt x="111" y="269"/>
                    <a:pt x="132" y="235"/>
                    <a:pt x="158" y="205"/>
                  </a:cubicBezTo>
                  <a:cubicBezTo>
                    <a:pt x="171" y="190"/>
                    <a:pt x="185" y="177"/>
                    <a:pt x="199" y="164"/>
                  </a:cubicBezTo>
                  <a:cubicBezTo>
                    <a:pt x="203" y="160"/>
                    <a:pt x="206" y="157"/>
                    <a:pt x="210" y="154"/>
                  </a:cubicBezTo>
                  <a:cubicBezTo>
                    <a:pt x="213" y="151"/>
                    <a:pt x="217" y="148"/>
                    <a:pt x="221" y="145"/>
                  </a:cubicBezTo>
                  <a:cubicBezTo>
                    <a:pt x="228" y="139"/>
                    <a:pt x="236" y="134"/>
                    <a:pt x="244" y="128"/>
                  </a:cubicBezTo>
                  <a:cubicBezTo>
                    <a:pt x="247" y="126"/>
                    <a:pt x="251" y="123"/>
                    <a:pt x="255" y="121"/>
                  </a:cubicBezTo>
                  <a:cubicBezTo>
                    <a:pt x="259" y="119"/>
                    <a:pt x="263" y="116"/>
                    <a:pt x="266" y="114"/>
                  </a:cubicBezTo>
                  <a:cubicBezTo>
                    <a:pt x="274" y="110"/>
                    <a:pt x="281" y="105"/>
                    <a:pt x="289" y="101"/>
                  </a:cubicBezTo>
                  <a:cubicBezTo>
                    <a:pt x="293" y="99"/>
                    <a:pt x="297" y="97"/>
                    <a:pt x="300" y="95"/>
                  </a:cubicBezTo>
                  <a:cubicBezTo>
                    <a:pt x="304" y="94"/>
                    <a:pt x="308" y="92"/>
                    <a:pt x="311" y="90"/>
                  </a:cubicBezTo>
                  <a:cubicBezTo>
                    <a:pt x="314" y="89"/>
                    <a:pt x="316" y="88"/>
                    <a:pt x="318" y="87"/>
                  </a:cubicBezTo>
                  <a:cubicBezTo>
                    <a:pt x="327" y="84"/>
                    <a:pt x="334" y="81"/>
                    <a:pt x="338" y="79"/>
                  </a:cubicBezTo>
                  <a:cubicBezTo>
                    <a:pt x="341" y="78"/>
                    <a:pt x="343" y="77"/>
                    <a:pt x="344" y="77"/>
                  </a:cubicBezTo>
                  <a:cubicBezTo>
                    <a:pt x="345" y="77"/>
                    <a:pt x="346" y="76"/>
                    <a:pt x="346" y="76"/>
                  </a:cubicBezTo>
                  <a:cubicBezTo>
                    <a:pt x="346" y="76"/>
                    <a:pt x="344" y="85"/>
                    <a:pt x="342" y="94"/>
                  </a:cubicBezTo>
                  <a:cubicBezTo>
                    <a:pt x="340" y="103"/>
                    <a:pt x="338" y="112"/>
                    <a:pt x="338" y="112"/>
                  </a:cubicBezTo>
                  <a:close/>
                </a:path>
              </a:pathLst>
            </a:custGeom>
            <a:solidFill>
              <a:srgbClr val="DB1F1B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 rot="2220170" flipH="1">
              <a:off x="4554" y="3886"/>
              <a:ext cx="342" cy="1207"/>
            </a:xfrm>
            <a:custGeom>
              <a:avLst/>
              <a:gdLst>
                <a:gd name="T0" fmla="*/ 152 w 163"/>
                <a:gd name="T1" fmla="*/ 128 h 574"/>
                <a:gd name="T2" fmla="*/ 0 w 163"/>
                <a:gd name="T3" fmla="*/ 1 h 574"/>
                <a:gd name="T4" fmla="*/ 0 w 163"/>
                <a:gd name="T5" fmla="*/ 0 h 574"/>
                <a:gd name="T6" fmla="*/ 0 w 163"/>
                <a:gd name="T7" fmla="*/ 0 h 574"/>
                <a:gd name="T8" fmla="*/ 0 w 163"/>
                <a:gd name="T9" fmla="*/ 0 h 574"/>
                <a:gd name="T10" fmla="*/ 0 w 163"/>
                <a:gd name="T11" fmla="*/ 1 h 574"/>
                <a:gd name="T12" fmla="*/ 49 w 163"/>
                <a:gd name="T13" fmla="*/ 171 h 574"/>
                <a:gd name="T14" fmla="*/ 59 w 163"/>
                <a:gd name="T15" fmla="*/ 156 h 574"/>
                <a:gd name="T16" fmla="*/ 68 w 163"/>
                <a:gd name="T17" fmla="*/ 141 h 574"/>
                <a:gd name="T18" fmla="*/ 72 w 163"/>
                <a:gd name="T19" fmla="*/ 148 h 574"/>
                <a:gd name="T20" fmla="*/ 80 w 163"/>
                <a:gd name="T21" fmla="*/ 168 h 574"/>
                <a:gd name="T22" fmla="*/ 82 w 163"/>
                <a:gd name="T23" fmla="*/ 171 h 574"/>
                <a:gd name="T24" fmla="*/ 83 w 163"/>
                <a:gd name="T25" fmla="*/ 175 h 574"/>
                <a:gd name="T26" fmla="*/ 89 w 163"/>
                <a:gd name="T27" fmla="*/ 193 h 574"/>
                <a:gd name="T28" fmla="*/ 95 w 163"/>
                <a:gd name="T29" fmla="*/ 212 h 574"/>
                <a:gd name="T30" fmla="*/ 98 w 163"/>
                <a:gd name="T31" fmla="*/ 221 h 574"/>
                <a:gd name="T32" fmla="*/ 100 w 163"/>
                <a:gd name="T33" fmla="*/ 232 h 574"/>
                <a:gd name="T34" fmla="*/ 108 w 163"/>
                <a:gd name="T35" fmla="*/ 274 h 574"/>
                <a:gd name="T36" fmla="*/ 111 w 163"/>
                <a:gd name="T37" fmla="*/ 319 h 574"/>
                <a:gd name="T38" fmla="*/ 86 w 163"/>
                <a:gd name="T39" fmla="*/ 481 h 574"/>
                <a:gd name="T40" fmla="*/ 64 w 163"/>
                <a:gd name="T41" fmla="*/ 530 h 574"/>
                <a:gd name="T42" fmla="*/ 57 w 163"/>
                <a:gd name="T43" fmla="*/ 544 h 574"/>
                <a:gd name="T44" fmla="*/ 55 w 163"/>
                <a:gd name="T45" fmla="*/ 549 h 574"/>
                <a:gd name="T46" fmla="*/ 99 w 163"/>
                <a:gd name="T47" fmla="*/ 574 h 574"/>
                <a:gd name="T48" fmla="*/ 102 w 163"/>
                <a:gd name="T49" fmla="*/ 568 h 574"/>
                <a:gd name="T50" fmla="*/ 110 w 163"/>
                <a:gd name="T51" fmla="*/ 553 h 574"/>
                <a:gd name="T52" fmla="*/ 134 w 163"/>
                <a:gd name="T53" fmla="*/ 498 h 574"/>
                <a:gd name="T54" fmla="*/ 155 w 163"/>
                <a:gd name="T55" fmla="*/ 415 h 574"/>
                <a:gd name="T56" fmla="*/ 161 w 163"/>
                <a:gd name="T57" fmla="*/ 367 h 574"/>
                <a:gd name="T58" fmla="*/ 162 w 163"/>
                <a:gd name="T59" fmla="*/ 317 h 574"/>
                <a:gd name="T60" fmla="*/ 158 w 163"/>
                <a:gd name="T61" fmla="*/ 268 h 574"/>
                <a:gd name="T62" fmla="*/ 150 w 163"/>
                <a:gd name="T63" fmla="*/ 220 h 574"/>
                <a:gd name="T64" fmla="*/ 147 w 163"/>
                <a:gd name="T65" fmla="*/ 209 h 574"/>
                <a:gd name="T66" fmla="*/ 144 w 163"/>
                <a:gd name="T67" fmla="*/ 198 h 574"/>
                <a:gd name="T68" fmla="*/ 138 w 163"/>
                <a:gd name="T69" fmla="*/ 177 h 574"/>
                <a:gd name="T70" fmla="*/ 131 w 163"/>
                <a:gd name="T71" fmla="*/ 157 h 574"/>
                <a:gd name="T72" fmla="*/ 129 w 163"/>
                <a:gd name="T73" fmla="*/ 153 h 574"/>
                <a:gd name="T74" fmla="*/ 128 w 163"/>
                <a:gd name="T75" fmla="*/ 149 h 574"/>
                <a:gd name="T76" fmla="*/ 118 w 163"/>
                <a:gd name="T77" fmla="*/ 127 h 574"/>
                <a:gd name="T78" fmla="*/ 114 w 163"/>
                <a:gd name="T79" fmla="*/ 119 h 574"/>
                <a:gd name="T80" fmla="*/ 133 w 163"/>
                <a:gd name="T81" fmla="*/ 123 h 574"/>
                <a:gd name="T82" fmla="*/ 152 w 163"/>
                <a:gd name="T83" fmla="*/ 12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" h="574">
                  <a:moveTo>
                    <a:pt x="152" y="128"/>
                  </a:moveTo>
                  <a:cubicBezTo>
                    <a:pt x="109" y="73"/>
                    <a:pt x="56" y="3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9" y="56"/>
                    <a:pt x="46" y="115"/>
                    <a:pt x="49" y="171"/>
                  </a:cubicBezTo>
                  <a:cubicBezTo>
                    <a:pt x="49" y="171"/>
                    <a:pt x="54" y="164"/>
                    <a:pt x="59" y="156"/>
                  </a:cubicBezTo>
                  <a:cubicBezTo>
                    <a:pt x="64" y="149"/>
                    <a:pt x="68" y="141"/>
                    <a:pt x="68" y="141"/>
                  </a:cubicBezTo>
                  <a:cubicBezTo>
                    <a:pt x="68" y="141"/>
                    <a:pt x="70" y="143"/>
                    <a:pt x="72" y="148"/>
                  </a:cubicBezTo>
                  <a:cubicBezTo>
                    <a:pt x="74" y="153"/>
                    <a:pt x="77" y="160"/>
                    <a:pt x="80" y="168"/>
                  </a:cubicBezTo>
                  <a:cubicBezTo>
                    <a:pt x="81" y="169"/>
                    <a:pt x="81" y="170"/>
                    <a:pt x="82" y="171"/>
                  </a:cubicBezTo>
                  <a:cubicBezTo>
                    <a:pt x="82" y="172"/>
                    <a:pt x="83" y="174"/>
                    <a:pt x="83" y="175"/>
                  </a:cubicBezTo>
                  <a:cubicBezTo>
                    <a:pt x="85" y="181"/>
                    <a:pt x="87" y="186"/>
                    <a:pt x="89" y="193"/>
                  </a:cubicBezTo>
                  <a:cubicBezTo>
                    <a:pt x="91" y="199"/>
                    <a:pt x="93" y="205"/>
                    <a:pt x="95" y="212"/>
                  </a:cubicBezTo>
                  <a:cubicBezTo>
                    <a:pt x="96" y="215"/>
                    <a:pt x="97" y="218"/>
                    <a:pt x="98" y="221"/>
                  </a:cubicBezTo>
                  <a:cubicBezTo>
                    <a:pt x="99" y="225"/>
                    <a:pt x="99" y="228"/>
                    <a:pt x="100" y="232"/>
                  </a:cubicBezTo>
                  <a:cubicBezTo>
                    <a:pt x="103" y="245"/>
                    <a:pt x="106" y="260"/>
                    <a:pt x="108" y="274"/>
                  </a:cubicBezTo>
                  <a:cubicBezTo>
                    <a:pt x="110" y="289"/>
                    <a:pt x="111" y="304"/>
                    <a:pt x="111" y="319"/>
                  </a:cubicBezTo>
                  <a:cubicBezTo>
                    <a:pt x="114" y="379"/>
                    <a:pt x="101" y="438"/>
                    <a:pt x="86" y="481"/>
                  </a:cubicBezTo>
                  <a:cubicBezTo>
                    <a:pt x="78" y="502"/>
                    <a:pt x="70" y="519"/>
                    <a:pt x="64" y="530"/>
                  </a:cubicBezTo>
                  <a:cubicBezTo>
                    <a:pt x="62" y="536"/>
                    <a:pt x="59" y="541"/>
                    <a:pt x="57" y="544"/>
                  </a:cubicBezTo>
                  <a:cubicBezTo>
                    <a:pt x="56" y="547"/>
                    <a:pt x="55" y="549"/>
                    <a:pt x="55" y="549"/>
                  </a:cubicBezTo>
                  <a:cubicBezTo>
                    <a:pt x="99" y="574"/>
                    <a:pt x="99" y="574"/>
                    <a:pt x="99" y="574"/>
                  </a:cubicBezTo>
                  <a:cubicBezTo>
                    <a:pt x="99" y="574"/>
                    <a:pt x="100" y="572"/>
                    <a:pt x="102" y="568"/>
                  </a:cubicBezTo>
                  <a:cubicBezTo>
                    <a:pt x="104" y="565"/>
                    <a:pt x="107" y="560"/>
                    <a:pt x="110" y="553"/>
                  </a:cubicBezTo>
                  <a:cubicBezTo>
                    <a:pt x="116" y="540"/>
                    <a:pt x="125" y="521"/>
                    <a:pt x="134" y="498"/>
                  </a:cubicBezTo>
                  <a:cubicBezTo>
                    <a:pt x="142" y="474"/>
                    <a:pt x="150" y="446"/>
                    <a:pt x="155" y="415"/>
                  </a:cubicBezTo>
                  <a:cubicBezTo>
                    <a:pt x="158" y="400"/>
                    <a:pt x="160" y="384"/>
                    <a:pt x="161" y="367"/>
                  </a:cubicBezTo>
                  <a:cubicBezTo>
                    <a:pt x="162" y="351"/>
                    <a:pt x="163" y="334"/>
                    <a:pt x="162" y="317"/>
                  </a:cubicBezTo>
                  <a:cubicBezTo>
                    <a:pt x="162" y="301"/>
                    <a:pt x="160" y="284"/>
                    <a:pt x="158" y="268"/>
                  </a:cubicBezTo>
                  <a:cubicBezTo>
                    <a:pt x="156" y="251"/>
                    <a:pt x="153" y="236"/>
                    <a:pt x="150" y="220"/>
                  </a:cubicBezTo>
                  <a:cubicBezTo>
                    <a:pt x="149" y="216"/>
                    <a:pt x="148" y="213"/>
                    <a:pt x="147" y="209"/>
                  </a:cubicBezTo>
                  <a:cubicBezTo>
                    <a:pt x="146" y="205"/>
                    <a:pt x="145" y="202"/>
                    <a:pt x="144" y="198"/>
                  </a:cubicBezTo>
                  <a:cubicBezTo>
                    <a:pt x="142" y="191"/>
                    <a:pt x="140" y="184"/>
                    <a:pt x="138" y="177"/>
                  </a:cubicBezTo>
                  <a:cubicBezTo>
                    <a:pt x="136" y="170"/>
                    <a:pt x="133" y="163"/>
                    <a:pt x="131" y="157"/>
                  </a:cubicBezTo>
                  <a:cubicBezTo>
                    <a:pt x="130" y="156"/>
                    <a:pt x="130" y="154"/>
                    <a:pt x="129" y="153"/>
                  </a:cubicBezTo>
                  <a:cubicBezTo>
                    <a:pt x="129" y="152"/>
                    <a:pt x="128" y="150"/>
                    <a:pt x="128" y="149"/>
                  </a:cubicBezTo>
                  <a:cubicBezTo>
                    <a:pt x="124" y="140"/>
                    <a:pt x="121" y="132"/>
                    <a:pt x="118" y="127"/>
                  </a:cubicBezTo>
                  <a:cubicBezTo>
                    <a:pt x="116" y="122"/>
                    <a:pt x="114" y="119"/>
                    <a:pt x="114" y="119"/>
                  </a:cubicBezTo>
                  <a:cubicBezTo>
                    <a:pt x="114" y="119"/>
                    <a:pt x="124" y="121"/>
                    <a:pt x="133" y="123"/>
                  </a:cubicBezTo>
                  <a:cubicBezTo>
                    <a:pt x="143" y="125"/>
                    <a:pt x="152" y="128"/>
                    <a:pt x="152" y="128"/>
                  </a:cubicBezTo>
                  <a:close/>
                </a:path>
              </a:pathLst>
            </a:custGeom>
            <a:solidFill>
              <a:srgbClr val="DB1F1B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 rot="3378439" flipH="1">
              <a:off x="4571" y="4302"/>
              <a:ext cx="1682" cy="1684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rgbClr val="E92B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3" name="Freeform 22"/>
            <p:cNvSpPr>
              <a:spLocks noEditPoints="1"/>
            </p:cNvSpPr>
            <p:nvPr/>
          </p:nvSpPr>
          <p:spPr bwMode="auto">
            <a:xfrm rot="2957867" flipH="1">
              <a:off x="3973" y="5833"/>
              <a:ext cx="1636" cy="1637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rgbClr val="E92B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06" name="Freeform 16"/>
            <p:cNvSpPr>
              <a:spLocks noEditPoints="1"/>
            </p:cNvSpPr>
            <p:nvPr/>
          </p:nvSpPr>
          <p:spPr bwMode="auto">
            <a:xfrm rot="2220170" flipH="1">
              <a:off x="5571" y="5423"/>
              <a:ext cx="2455" cy="2457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rgbClr val="E92B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07" name="TextBox 13"/>
            <p:cNvSpPr txBox="1"/>
            <p:nvPr>
              <p:custDataLst>
                <p:tags r:id="rId7"/>
              </p:custDataLst>
            </p:nvPr>
          </p:nvSpPr>
          <p:spPr>
            <a:xfrm>
              <a:off x="10632" y="4316"/>
              <a:ext cx="4583" cy="58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l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创新动力持续增强</a:t>
              </a:r>
              <a:endParaRPr lang="zh-CN" altLang="en-US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42" name="Group 14"/>
            <p:cNvGrpSpPr/>
            <p:nvPr>
              <p:custDataLst>
                <p:tags r:id="rId8"/>
              </p:custDataLst>
            </p:nvPr>
          </p:nvGrpSpPr>
          <p:grpSpPr>
            <a:xfrm rot="0">
              <a:off x="9435" y="4154"/>
              <a:ext cx="866" cy="864"/>
              <a:chOff x="14636808" y="5418887"/>
              <a:chExt cx="1050796" cy="1048123"/>
            </a:xfrm>
          </p:grpSpPr>
          <p:sp>
            <p:nvSpPr>
              <p:cNvPr id="143" name="Freeform 1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4636808" y="5418887"/>
                <a:ext cx="1050796" cy="1048123"/>
              </a:xfrm>
              <a:custGeom>
                <a:avLst/>
                <a:gdLst>
                  <a:gd name="T0" fmla="*/ 2351 w 2352"/>
                  <a:gd name="T1" fmla="*/ 1172 h 2345"/>
                  <a:gd name="T2" fmla="*/ 2351 w 2352"/>
                  <a:gd name="T3" fmla="*/ 1172 h 2345"/>
                  <a:gd name="T4" fmla="*/ 1179 w 2352"/>
                  <a:gd name="T5" fmla="*/ 2344 h 2345"/>
                  <a:gd name="T6" fmla="*/ 0 w 2352"/>
                  <a:gd name="T7" fmla="*/ 1172 h 2345"/>
                  <a:gd name="T8" fmla="*/ 1179 w 2352"/>
                  <a:gd name="T9" fmla="*/ 0 h 2345"/>
                  <a:gd name="T10" fmla="*/ 2351 w 2352"/>
                  <a:gd name="T11" fmla="*/ 1172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2" h="2345">
                    <a:moveTo>
                      <a:pt x="2351" y="1172"/>
                    </a:moveTo>
                    <a:lnTo>
                      <a:pt x="2351" y="1172"/>
                    </a:lnTo>
                    <a:cubicBezTo>
                      <a:pt x="2351" y="1821"/>
                      <a:pt x="1822" y="2344"/>
                      <a:pt x="1179" y="2344"/>
                    </a:cubicBezTo>
                    <a:cubicBezTo>
                      <a:pt x="530" y="2344"/>
                      <a:pt x="0" y="1821"/>
                      <a:pt x="0" y="1172"/>
                    </a:cubicBezTo>
                    <a:cubicBezTo>
                      <a:pt x="0" y="523"/>
                      <a:pt x="530" y="0"/>
                      <a:pt x="1179" y="0"/>
                    </a:cubicBezTo>
                    <a:cubicBezTo>
                      <a:pt x="1822" y="0"/>
                      <a:pt x="2351" y="523"/>
                      <a:pt x="2351" y="1172"/>
                    </a:cubicBezTo>
                  </a:path>
                </a:pathLst>
              </a:custGeom>
              <a:solidFill>
                <a:srgbClr val="E92B29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1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4690137" y="5470208"/>
                <a:ext cx="944136" cy="943508"/>
              </a:xfrm>
              <a:custGeom>
                <a:avLst/>
                <a:gdLst>
                  <a:gd name="T0" fmla="*/ 1059 w 2113"/>
                  <a:gd name="T1" fmla="*/ 2112 h 2113"/>
                  <a:gd name="T2" fmla="*/ 1059 w 2113"/>
                  <a:gd name="T3" fmla="*/ 2112 h 2113"/>
                  <a:gd name="T4" fmla="*/ 0 w 2113"/>
                  <a:gd name="T5" fmla="*/ 1059 h 2113"/>
                  <a:gd name="T6" fmla="*/ 1059 w 2113"/>
                  <a:gd name="T7" fmla="*/ 0 h 2113"/>
                  <a:gd name="T8" fmla="*/ 2112 w 2113"/>
                  <a:gd name="T9" fmla="*/ 1059 h 2113"/>
                  <a:gd name="T10" fmla="*/ 1059 w 2113"/>
                  <a:gd name="T11" fmla="*/ 2112 h 2113"/>
                  <a:gd name="T12" fmla="*/ 1059 w 2113"/>
                  <a:gd name="T13" fmla="*/ 132 h 2113"/>
                  <a:gd name="T14" fmla="*/ 1059 w 2113"/>
                  <a:gd name="T15" fmla="*/ 132 h 2113"/>
                  <a:gd name="T16" fmla="*/ 126 w 2113"/>
                  <a:gd name="T17" fmla="*/ 1059 h 2113"/>
                  <a:gd name="T18" fmla="*/ 1059 w 2113"/>
                  <a:gd name="T19" fmla="*/ 1987 h 2113"/>
                  <a:gd name="T20" fmla="*/ 1986 w 2113"/>
                  <a:gd name="T21" fmla="*/ 1059 h 2113"/>
                  <a:gd name="T22" fmla="*/ 1059 w 2113"/>
                  <a:gd name="T23" fmla="*/ 132 h 2113"/>
                  <a:gd name="T24" fmla="*/ 1059 w 2113"/>
                  <a:gd name="T25" fmla="*/ 132 h 2113"/>
                  <a:gd name="T26" fmla="*/ 1059 w 2113"/>
                  <a:gd name="T27" fmla="*/ 132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3" h="2113">
                    <a:moveTo>
                      <a:pt x="1059" y="2112"/>
                    </a:moveTo>
                    <a:lnTo>
                      <a:pt x="1059" y="2112"/>
                    </a:lnTo>
                    <a:cubicBezTo>
                      <a:pt x="476" y="2112"/>
                      <a:pt x="0" y="1642"/>
                      <a:pt x="0" y="1059"/>
                    </a:cubicBezTo>
                    <a:cubicBezTo>
                      <a:pt x="0" y="477"/>
                      <a:pt x="476" y="0"/>
                      <a:pt x="1059" y="0"/>
                    </a:cubicBezTo>
                    <a:cubicBezTo>
                      <a:pt x="1635" y="0"/>
                      <a:pt x="2112" y="477"/>
                      <a:pt x="2112" y="1059"/>
                    </a:cubicBezTo>
                    <a:cubicBezTo>
                      <a:pt x="2112" y="1642"/>
                      <a:pt x="1635" y="2112"/>
                      <a:pt x="1059" y="211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ubicBezTo>
                      <a:pt x="543" y="132"/>
                      <a:pt x="126" y="543"/>
                      <a:pt x="126" y="1059"/>
                    </a:cubicBezTo>
                    <a:cubicBezTo>
                      <a:pt x="126" y="1569"/>
                      <a:pt x="543" y="1987"/>
                      <a:pt x="1059" y="1987"/>
                    </a:cubicBezTo>
                    <a:cubicBezTo>
                      <a:pt x="1569" y="1987"/>
                      <a:pt x="1986" y="1569"/>
                      <a:pt x="1986" y="1059"/>
                    </a:cubicBezTo>
                    <a:cubicBezTo>
                      <a:pt x="1986" y="543"/>
                      <a:pt x="1569" y="132"/>
                      <a:pt x="1059" y="13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9630" y="4290"/>
              <a:ext cx="784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Group 14"/>
            <p:cNvGrpSpPr/>
            <p:nvPr>
              <p:custDataLst>
                <p:tags r:id="rId12"/>
              </p:custDataLst>
            </p:nvPr>
          </p:nvGrpSpPr>
          <p:grpSpPr>
            <a:xfrm rot="0">
              <a:off x="9435" y="5492"/>
              <a:ext cx="866" cy="864"/>
              <a:chOff x="14636808" y="5418887"/>
              <a:chExt cx="1050796" cy="1048123"/>
            </a:xfrm>
          </p:grpSpPr>
          <p:sp>
            <p:nvSpPr>
              <p:cNvPr id="16" name="Freeform 1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4636808" y="5418887"/>
                <a:ext cx="1050796" cy="1048123"/>
              </a:xfrm>
              <a:custGeom>
                <a:avLst/>
                <a:gdLst>
                  <a:gd name="T0" fmla="*/ 2351 w 2352"/>
                  <a:gd name="T1" fmla="*/ 1172 h 2345"/>
                  <a:gd name="T2" fmla="*/ 2351 w 2352"/>
                  <a:gd name="T3" fmla="*/ 1172 h 2345"/>
                  <a:gd name="T4" fmla="*/ 1179 w 2352"/>
                  <a:gd name="T5" fmla="*/ 2344 h 2345"/>
                  <a:gd name="T6" fmla="*/ 0 w 2352"/>
                  <a:gd name="T7" fmla="*/ 1172 h 2345"/>
                  <a:gd name="T8" fmla="*/ 1179 w 2352"/>
                  <a:gd name="T9" fmla="*/ 0 h 2345"/>
                  <a:gd name="T10" fmla="*/ 2351 w 2352"/>
                  <a:gd name="T11" fmla="*/ 1172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2" h="2345">
                    <a:moveTo>
                      <a:pt x="2351" y="1172"/>
                    </a:moveTo>
                    <a:lnTo>
                      <a:pt x="2351" y="1172"/>
                    </a:lnTo>
                    <a:cubicBezTo>
                      <a:pt x="2351" y="1821"/>
                      <a:pt x="1822" y="2344"/>
                      <a:pt x="1179" y="2344"/>
                    </a:cubicBezTo>
                    <a:cubicBezTo>
                      <a:pt x="530" y="2344"/>
                      <a:pt x="0" y="1821"/>
                      <a:pt x="0" y="1172"/>
                    </a:cubicBezTo>
                    <a:cubicBezTo>
                      <a:pt x="0" y="523"/>
                      <a:pt x="530" y="0"/>
                      <a:pt x="1179" y="0"/>
                    </a:cubicBezTo>
                    <a:cubicBezTo>
                      <a:pt x="1822" y="0"/>
                      <a:pt x="2351" y="523"/>
                      <a:pt x="2351" y="1172"/>
                    </a:cubicBezTo>
                  </a:path>
                </a:pathLst>
              </a:custGeom>
              <a:solidFill>
                <a:srgbClr val="E92B29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4690137" y="5470208"/>
                <a:ext cx="944136" cy="943508"/>
              </a:xfrm>
              <a:custGeom>
                <a:avLst/>
                <a:gdLst>
                  <a:gd name="T0" fmla="*/ 1059 w 2113"/>
                  <a:gd name="T1" fmla="*/ 2112 h 2113"/>
                  <a:gd name="T2" fmla="*/ 1059 w 2113"/>
                  <a:gd name="T3" fmla="*/ 2112 h 2113"/>
                  <a:gd name="T4" fmla="*/ 0 w 2113"/>
                  <a:gd name="T5" fmla="*/ 1059 h 2113"/>
                  <a:gd name="T6" fmla="*/ 1059 w 2113"/>
                  <a:gd name="T7" fmla="*/ 0 h 2113"/>
                  <a:gd name="T8" fmla="*/ 2112 w 2113"/>
                  <a:gd name="T9" fmla="*/ 1059 h 2113"/>
                  <a:gd name="T10" fmla="*/ 1059 w 2113"/>
                  <a:gd name="T11" fmla="*/ 2112 h 2113"/>
                  <a:gd name="T12" fmla="*/ 1059 w 2113"/>
                  <a:gd name="T13" fmla="*/ 132 h 2113"/>
                  <a:gd name="T14" fmla="*/ 1059 w 2113"/>
                  <a:gd name="T15" fmla="*/ 132 h 2113"/>
                  <a:gd name="T16" fmla="*/ 126 w 2113"/>
                  <a:gd name="T17" fmla="*/ 1059 h 2113"/>
                  <a:gd name="T18" fmla="*/ 1059 w 2113"/>
                  <a:gd name="T19" fmla="*/ 1987 h 2113"/>
                  <a:gd name="T20" fmla="*/ 1986 w 2113"/>
                  <a:gd name="T21" fmla="*/ 1059 h 2113"/>
                  <a:gd name="T22" fmla="*/ 1059 w 2113"/>
                  <a:gd name="T23" fmla="*/ 132 h 2113"/>
                  <a:gd name="T24" fmla="*/ 1059 w 2113"/>
                  <a:gd name="T25" fmla="*/ 132 h 2113"/>
                  <a:gd name="T26" fmla="*/ 1059 w 2113"/>
                  <a:gd name="T27" fmla="*/ 132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3" h="2113">
                    <a:moveTo>
                      <a:pt x="1059" y="2112"/>
                    </a:moveTo>
                    <a:lnTo>
                      <a:pt x="1059" y="2112"/>
                    </a:lnTo>
                    <a:cubicBezTo>
                      <a:pt x="476" y="2112"/>
                      <a:pt x="0" y="1642"/>
                      <a:pt x="0" y="1059"/>
                    </a:cubicBezTo>
                    <a:cubicBezTo>
                      <a:pt x="0" y="477"/>
                      <a:pt x="476" y="0"/>
                      <a:pt x="1059" y="0"/>
                    </a:cubicBezTo>
                    <a:cubicBezTo>
                      <a:pt x="1635" y="0"/>
                      <a:pt x="2112" y="477"/>
                      <a:pt x="2112" y="1059"/>
                    </a:cubicBezTo>
                    <a:cubicBezTo>
                      <a:pt x="2112" y="1642"/>
                      <a:pt x="1635" y="2112"/>
                      <a:pt x="1059" y="211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ubicBezTo>
                      <a:pt x="543" y="132"/>
                      <a:pt x="126" y="543"/>
                      <a:pt x="126" y="1059"/>
                    </a:cubicBezTo>
                    <a:cubicBezTo>
                      <a:pt x="126" y="1569"/>
                      <a:pt x="543" y="1987"/>
                      <a:pt x="1059" y="1987"/>
                    </a:cubicBezTo>
                    <a:cubicBezTo>
                      <a:pt x="1569" y="1987"/>
                      <a:pt x="1986" y="1569"/>
                      <a:pt x="1986" y="1059"/>
                    </a:cubicBezTo>
                    <a:cubicBezTo>
                      <a:pt x="1986" y="543"/>
                      <a:pt x="1569" y="132"/>
                      <a:pt x="1059" y="13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4"/>
            <p:cNvGrpSpPr/>
            <p:nvPr>
              <p:custDataLst>
                <p:tags r:id="rId15"/>
              </p:custDataLst>
            </p:nvPr>
          </p:nvGrpSpPr>
          <p:grpSpPr>
            <a:xfrm rot="0">
              <a:off x="9435" y="6773"/>
              <a:ext cx="866" cy="864"/>
              <a:chOff x="14636808" y="5418887"/>
              <a:chExt cx="1050796" cy="1048123"/>
            </a:xfrm>
          </p:grpSpPr>
          <p:sp>
            <p:nvSpPr>
              <p:cNvPr id="19" name="Freeform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4636808" y="5418887"/>
                <a:ext cx="1050796" cy="1048123"/>
              </a:xfrm>
              <a:custGeom>
                <a:avLst/>
                <a:gdLst>
                  <a:gd name="T0" fmla="*/ 2351 w 2352"/>
                  <a:gd name="T1" fmla="*/ 1172 h 2345"/>
                  <a:gd name="T2" fmla="*/ 2351 w 2352"/>
                  <a:gd name="T3" fmla="*/ 1172 h 2345"/>
                  <a:gd name="T4" fmla="*/ 1179 w 2352"/>
                  <a:gd name="T5" fmla="*/ 2344 h 2345"/>
                  <a:gd name="T6" fmla="*/ 0 w 2352"/>
                  <a:gd name="T7" fmla="*/ 1172 h 2345"/>
                  <a:gd name="T8" fmla="*/ 1179 w 2352"/>
                  <a:gd name="T9" fmla="*/ 0 h 2345"/>
                  <a:gd name="T10" fmla="*/ 2351 w 2352"/>
                  <a:gd name="T11" fmla="*/ 1172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2" h="2345">
                    <a:moveTo>
                      <a:pt x="2351" y="1172"/>
                    </a:moveTo>
                    <a:lnTo>
                      <a:pt x="2351" y="1172"/>
                    </a:lnTo>
                    <a:cubicBezTo>
                      <a:pt x="2351" y="1821"/>
                      <a:pt x="1822" y="2344"/>
                      <a:pt x="1179" y="2344"/>
                    </a:cubicBezTo>
                    <a:cubicBezTo>
                      <a:pt x="530" y="2344"/>
                      <a:pt x="0" y="1821"/>
                      <a:pt x="0" y="1172"/>
                    </a:cubicBezTo>
                    <a:cubicBezTo>
                      <a:pt x="0" y="523"/>
                      <a:pt x="530" y="0"/>
                      <a:pt x="1179" y="0"/>
                    </a:cubicBezTo>
                    <a:cubicBezTo>
                      <a:pt x="1822" y="0"/>
                      <a:pt x="2351" y="523"/>
                      <a:pt x="2351" y="1172"/>
                    </a:cubicBezTo>
                  </a:path>
                </a:pathLst>
              </a:custGeom>
              <a:solidFill>
                <a:srgbClr val="E92B29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4690137" y="5470208"/>
                <a:ext cx="944136" cy="943508"/>
              </a:xfrm>
              <a:custGeom>
                <a:avLst/>
                <a:gdLst>
                  <a:gd name="T0" fmla="*/ 1059 w 2113"/>
                  <a:gd name="T1" fmla="*/ 2112 h 2113"/>
                  <a:gd name="T2" fmla="*/ 1059 w 2113"/>
                  <a:gd name="T3" fmla="*/ 2112 h 2113"/>
                  <a:gd name="T4" fmla="*/ 0 w 2113"/>
                  <a:gd name="T5" fmla="*/ 1059 h 2113"/>
                  <a:gd name="T6" fmla="*/ 1059 w 2113"/>
                  <a:gd name="T7" fmla="*/ 0 h 2113"/>
                  <a:gd name="T8" fmla="*/ 2112 w 2113"/>
                  <a:gd name="T9" fmla="*/ 1059 h 2113"/>
                  <a:gd name="T10" fmla="*/ 1059 w 2113"/>
                  <a:gd name="T11" fmla="*/ 2112 h 2113"/>
                  <a:gd name="T12" fmla="*/ 1059 w 2113"/>
                  <a:gd name="T13" fmla="*/ 132 h 2113"/>
                  <a:gd name="T14" fmla="*/ 1059 w 2113"/>
                  <a:gd name="T15" fmla="*/ 132 h 2113"/>
                  <a:gd name="T16" fmla="*/ 126 w 2113"/>
                  <a:gd name="T17" fmla="*/ 1059 h 2113"/>
                  <a:gd name="T18" fmla="*/ 1059 w 2113"/>
                  <a:gd name="T19" fmla="*/ 1987 h 2113"/>
                  <a:gd name="T20" fmla="*/ 1986 w 2113"/>
                  <a:gd name="T21" fmla="*/ 1059 h 2113"/>
                  <a:gd name="T22" fmla="*/ 1059 w 2113"/>
                  <a:gd name="T23" fmla="*/ 132 h 2113"/>
                  <a:gd name="T24" fmla="*/ 1059 w 2113"/>
                  <a:gd name="T25" fmla="*/ 132 h 2113"/>
                  <a:gd name="T26" fmla="*/ 1059 w 2113"/>
                  <a:gd name="T27" fmla="*/ 132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3" h="2113">
                    <a:moveTo>
                      <a:pt x="1059" y="2112"/>
                    </a:moveTo>
                    <a:lnTo>
                      <a:pt x="1059" y="2112"/>
                    </a:lnTo>
                    <a:cubicBezTo>
                      <a:pt x="476" y="2112"/>
                      <a:pt x="0" y="1642"/>
                      <a:pt x="0" y="1059"/>
                    </a:cubicBezTo>
                    <a:cubicBezTo>
                      <a:pt x="0" y="477"/>
                      <a:pt x="476" y="0"/>
                      <a:pt x="1059" y="0"/>
                    </a:cubicBezTo>
                    <a:cubicBezTo>
                      <a:pt x="1635" y="0"/>
                      <a:pt x="2112" y="477"/>
                      <a:pt x="2112" y="1059"/>
                    </a:cubicBezTo>
                    <a:cubicBezTo>
                      <a:pt x="2112" y="1642"/>
                      <a:pt x="1635" y="2112"/>
                      <a:pt x="1059" y="211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ubicBezTo>
                      <a:pt x="543" y="132"/>
                      <a:pt x="126" y="543"/>
                      <a:pt x="126" y="1059"/>
                    </a:cubicBezTo>
                    <a:cubicBezTo>
                      <a:pt x="126" y="1569"/>
                      <a:pt x="543" y="1987"/>
                      <a:pt x="1059" y="1987"/>
                    </a:cubicBezTo>
                    <a:cubicBezTo>
                      <a:pt x="1569" y="1987"/>
                      <a:pt x="1986" y="1569"/>
                      <a:pt x="1986" y="1059"/>
                    </a:cubicBezTo>
                    <a:cubicBezTo>
                      <a:pt x="1986" y="543"/>
                      <a:pt x="1569" y="132"/>
                      <a:pt x="1059" y="13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p>
                <a:pPr>
                  <a:lnSpc>
                    <a:spcPts val="1500"/>
                  </a:lnSpc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18"/>
              </p:custDataLst>
            </p:nvPr>
          </p:nvSpPr>
          <p:spPr>
            <a:xfrm>
              <a:off x="9630" y="5664"/>
              <a:ext cx="784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9"/>
              </p:custDataLst>
            </p:nvPr>
          </p:nvSpPr>
          <p:spPr>
            <a:xfrm>
              <a:off x="9630" y="6938"/>
              <a:ext cx="784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TextBox 13"/>
            <p:cNvSpPr txBox="1"/>
            <p:nvPr>
              <p:custDataLst>
                <p:tags r:id="rId20"/>
              </p:custDataLst>
            </p:nvPr>
          </p:nvSpPr>
          <p:spPr>
            <a:xfrm>
              <a:off x="10632" y="5604"/>
              <a:ext cx="4583" cy="58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l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产业经济攀高向新</a:t>
              </a:r>
              <a:endParaRPr lang="zh-CN" altLang="en-US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>
              <p:custDataLst>
                <p:tags r:id="rId21"/>
              </p:custDataLst>
            </p:nvPr>
          </p:nvSpPr>
          <p:spPr>
            <a:xfrm>
              <a:off x="10632" y="6982"/>
              <a:ext cx="4583" cy="58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l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农业生产形势喜人</a:t>
              </a:r>
              <a:endParaRPr lang="zh-CN" altLang="en-US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33"/>
            <p:cNvSpPr>
              <a:spLocks noEditPoints="1"/>
            </p:cNvSpPr>
            <p:nvPr/>
          </p:nvSpPr>
          <p:spPr bwMode="auto">
            <a:xfrm>
              <a:off x="5143" y="4866"/>
              <a:ext cx="537" cy="539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solidFill>
              <a:srgbClr val="E92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3" name="Freeform 133"/>
            <p:cNvSpPr>
              <a:spLocks noEditPoints="1"/>
            </p:cNvSpPr>
            <p:nvPr/>
          </p:nvSpPr>
          <p:spPr bwMode="auto">
            <a:xfrm>
              <a:off x="6460" y="6312"/>
              <a:ext cx="688" cy="69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solidFill>
              <a:srgbClr val="E92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Freeform 133"/>
            <p:cNvSpPr>
              <a:spLocks noEditPoints="1"/>
            </p:cNvSpPr>
            <p:nvPr/>
          </p:nvSpPr>
          <p:spPr bwMode="auto">
            <a:xfrm>
              <a:off x="4552" y="6402"/>
              <a:ext cx="493" cy="494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solidFill>
              <a:srgbClr val="E92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40115172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"/>
            <a:ext cx="12191365" cy="119380"/>
          </a:xfrm>
          <a:prstGeom prst="rect">
            <a:avLst/>
          </a:prstGeom>
        </p:spPr>
      </p:pic>
      <p:pic>
        <p:nvPicPr>
          <p:cNvPr id="2" name="图片 1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" y="57150"/>
            <a:ext cx="943610" cy="603885"/>
          </a:xfrm>
          <a:prstGeom prst="rect">
            <a:avLst/>
          </a:prstGeom>
        </p:spPr>
      </p:pic>
      <p:pic>
        <p:nvPicPr>
          <p:cNvPr id="6" name="图片 5" descr="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5530850"/>
            <a:ext cx="12192000" cy="1327150"/>
          </a:xfrm>
          <a:prstGeom prst="rect">
            <a:avLst/>
          </a:prstGeom>
        </p:spPr>
      </p:pic>
      <p:cxnSp>
        <p:nvCxnSpPr>
          <p:cNvPr id="53" name="Gloria的作品4"/>
          <p:cNvCxnSpPr/>
          <p:nvPr/>
        </p:nvCxnSpPr>
        <p:spPr>
          <a:xfrm>
            <a:off x="4247811" y="358939"/>
            <a:ext cx="2452996" cy="0"/>
          </a:xfrm>
          <a:prstGeom prst="line">
            <a:avLst/>
          </a:prstGeom>
          <a:ln w="25400" cap="rnd">
            <a:gradFill>
              <a:gsLst>
                <a:gs pos="0">
                  <a:srgbClr val="FAC481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1130" y="114300"/>
            <a:ext cx="38728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2024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lt"/>
              </a:rPr>
              <a:t>工作回顾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10030" y="1494790"/>
            <a:ext cx="9005570" cy="3789045"/>
            <a:chOff x="2378" y="2354"/>
            <a:chExt cx="14182" cy="5967"/>
          </a:xfrm>
        </p:grpSpPr>
        <p:grpSp>
          <p:nvGrpSpPr>
            <p:cNvPr id="3" name="组合 2"/>
            <p:cNvGrpSpPr/>
            <p:nvPr/>
          </p:nvGrpSpPr>
          <p:grpSpPr>
            <a:xfrm>
              <a:off x="4055" y="3689"/>
              <a:ext cx="10932" cy="4632"/>
              <a:chOff x="4055" y="3854"/>
              <a:chExt cx="10932" cy="4632"/>
            </a:xfrm>
          </p:grpSpPr>
          <p:sp>
            <p:nvSpPr>
              <p:cNvPr id="10" name="燕尾形 9"/>
              <p:cNvSpPr/>
              <p:nvPr>
                <p:custDataLst>
                  <p:tags r:id="rId6"/>
                </p:custDataLst>
              </p:nvPr>
            </p:nvSpPr>
            <p:spPr>
              <a:xfrm>
                <a:off x="4209" y="3899"/>
                <a:ext cx="539" cy="539"/>
              </a:xfrm>
              <a:prstGeom prst="chevr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11" name="燕尾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5234" y="5464"/>
                <a:ext cx="539" cy="539"/>
              </a:xfrm>
              <a:prstGeom prst="chevr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grpSp>
            <p:nvGrpSpPr>
              <p:cNvPr id="79" name="组合 78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7142" y="3854"/>
                <a:ext cx="7845" cy="1544"/>
                <a:chOff x="2869131" y="3195223"/>
                <a:chExt cx="4099495" cy="806689"/>
              </a:xfrm>
            </p:grpSpPr>
            <p:sp>
              <p:nvSpPr>
                <p:cNvPr id="13" name="直角三角形 12"/>
                <p:cNvSpPr/>
                <p:nvPr>
                  <p:custDataLst>
                    <p:tags r:id="rId9"/>
                  </p:custDataLst>
                </p:nvPr>
              </p:nvSpPr>
              <p:spPr>
                <a:xfrm flipV="1">
                  <a:off x="2869131" y="3195223"/>
                  <a:ext cx="806689" cy="806689"/>
                </a:xfrm>
                <a:prstGeom prst="rtTriangle">
                  <a:avLst/>
                </a:prstGeom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n>
                  <a:noFill/>
                </a:ln>
              </p:spPr>
              <p:style>
                <a:lnRef idx="2">
                  <a:srgbClr val="47B6E7">
                    <a:shade val="50000"/>
                  </a:srgbClr>
                </a:lnRef>
                <a:fillRef idx="1">
                  <a:srgbClr val="47B6E7"/>
                </a:fillRef>
                <a:effectRef idx="0">
                  <a:srgbClr val="47B6E7"/>
                </a:effectRef>
                <a:fontRef idx="minor">
                  <a:srgbClr val="FFFFFF"/>
                </a:fontRef>
              </p:style>
              <p:txBody>
                <a:bodyPr rtlCol="0" anchor="ctr">
                  <a:normAutofit fontScale="90000" lnSpcReduction="10000"/>
                </a:bodyPr>
                <a:lstStyle/>
                <a:p>
                  <a:pPr algn="ctr"/>
                  <a:endParaRPr lang="zh-CN" altLang="en-US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标题 1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3599672" y="3516631"/>
                  <a:ext cx="3368954" cy="3255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defPPr>
                    <a:defRPr lang="zh-CN"/>
                  </a:defPPr>
                  <a:lvl1pPr>
                    <a:lnSpc>
                      <a:spcPct val="130000"/>
                    </a:lnSpc>
                    <a:defRPr sz="1200"/>
                  </a:lvl1pPr>
                </a:lstStyle>
                <a:p>
                  <a:pPr>
                    <a:lnSpc>
                      <a:spcPct val="110000"/>
                    </a:lnSpc>
                  </a:pPr>
                  <a:r>
                    <a:rPr lang="zh-CN" altLang="en-US" sz="2000" b="1" dirty="0">
                      <a:latin typeface="微软雅黑" panose="020B0503020204020204" charset="-122"/>
                      <a:ea typeface="微软雅黑" panose="020B0503020204020204" charset="-122"/>
                      <a:sym typeface="Arial" panose="020B0604020202020204" pitchFamily="34" charset="0"/>
                    </a:rPr>
                    <a:t>重点领域改革蹄疾步稳</a:t>
                  </a:r>
                  <a:endParaRPr lang="zh-CN" altLang="en-US" sz="2000" b="1" dirty="0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5599" y="5398"/>
                <a:ext cx="7516" cy="1544"/>
                <a:chOff x="2062443" y="4001912"/>
                <a:chExt cx="3927321" cy="806689"/>
              </a:xfrm>
            </p:grpSpPr>
            <p:sp>
              <p:nvSpPr>
                <p:cNvPr id="85" name="直角三角形 84"/>
                <p:cNvSpPr/>
                <p:nvPr>
                  <p:custDataLst>
                    <p:tags r:id="rId12"/>
                  </p:custDataLst>
                </p:nvPr>
              </p:nvSpPr>
              <p:spPr>
                <a:xfrm flipV="1">
                  <a:off x="2062443" y="4001912"/>
                  <a:ext cx="806689" cy="806689"/>
                </a:xfrm>
                <a:prstGeom prst="rtTriangle">
                  <a:avLst/>
                </a:prstGeom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n>
                  <a:noFill/>
                </a:ln>
              </p:spPr>
              <p:style>
                <a:lnRef idx="2">
                  <a:srgbClr val="47B6E7">
                    <a:shade val="50000"/>
                  </a:srgbClr>
                </a:lnRef>
                <a:fillRef idx="1">
                  <a:srgbClr val="47B6E7"/>
                </a:fillRef>
                <a:effectRef idx="0">
                  <a:srgbClr val="47B6E7"/>
                </a:effectRef>
                <a:fontRef idx="minor">
                  <a:srgbClr val="FFFFFF"/>
                </a:fontRef>
              </p:style>
              <p:txBody>
                <a:bodyPr rtlCol="0" anchor="ctr">
                  <a:normAutofit fontScale="90000" lnSpcReduction="10000"/>
                </a:bodyPr>
                <a:lstStyle/>
                <a:p>
                  <a:pPr algn="ctr"/>
                  <a:endParaRPr lang="zh-CN" altLang="en-US"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scaled="0"/>
                    </a:gra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标题 1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2062443" y="4001912"/>
                  <a:ext cx="557645" cy="332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lnSpcReduction="10000"/>
                </a:bodyPr>
                <a:lstStyle>
                  <a:defPPr>
                    <a:defRPr lang="zh-CN"/>
                  </a:defPPr>
                  <a:lvl1pPr>
                    <a:lnSpc>
                      <a:spcPct val="130000"/>
                    </a:lnSpc>
                    <a:defRPr sz="1200"/>
                  </a:lvl1pPr>
                </a:lstStyle>
                <a:p>
                  <a:pPr algn="ctr">
                    <a:lnSpc>
                      <a:spcPct val="110000"/>
                    </a:lnSpc>
                  </a:pPr>
                  <a:endParaRPr lang="en-US" altLang="zh-CN" sz="2000" i="1" dirty="0">
                    <a:solidFill>
                      <a:srgbClr val="FFFFFF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标题 1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2582881" y="4270509"/>
                  <a:ext cx="3406883" cy="382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lnSpcReduction="10000"/>
                </a:bodyPr>
                <a:lstStyle>
                  <a:defPPr>
                    <a:defRPr lang="zh-CN"/>
                  </a:defPPr>
                  <a:lvl1pPr>
                    <a:lnSpc>
                      <a:spcPct val="130000"/>
                    </a:lnSpc>
                    <a:defRPr sz="1200"/>
                  </a:lvl1pPr>
                </a:lstStyle>
                <a:p>
                  <a:pPr>
                    <a:lnSpc>
                      <a:spcPct val="110000"/>
                    </a:lnSpc>
                  </a:pPr>
                  <a:r>
                    <a:rPr lang="en-US" altLang="zh-CN" sz="2400" dirty="0">
                      <a:sym typeface="Arial" panose="020B0604020202020204" pitchFamily="34" charset="0"/>
                    </a:rPr>
                    <a:t> </a:t>
                  </a:r>
                  <a:r>
                    <a:rPr lang="zh-CN" altLang="en-US" sz="2000" b="1" dirty="0">
                      <a:latin typeface="微软雅黑" panose="020B0503020204020204" charset="-122"/>
                      <a:ea typeface="微软雅黑" panose="020B0503020204020204" charset="-122"/>
                      <a:sym typeface="Arial" panose="020B0604020202020204" pitchFamily="34" charset="0"/>
                    </a:rPr>
                    <a:t>开放水平持续提升</a:t>
                  </a:r>
                  <a:endParaRPr lang="zh-CN" altLang="en-US" sz="1800" dirty="0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组合 20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4055" y="6942"/>
                <a:ext cx="7804" cy="1544"/>
                <a:chOff x="1255754" y="4808601"/>
                <a:chExt cx="4077732" cy="806689"/>
              </a:xfrm>
            </p:grpSpPr>
            <p:sp>
              <p:nvSpPr>
                <p:cNvPr id="90" name="直角三角形 89"/>
                <p:cNvSpPr/>
                <p:nvPr>
                  <p:custDataLst>
                    <p:tags r:id="rId16"/>
                  </p:custDataLst>
                </p:nvPr>
              </p:nvSpPr>
              <p:spPr>
                <a:xfrm flipV="1">
                  <a:off x="1255754" y="4808601"/>
                  <a:ext cx="806689" cy="806689"/>
                </a:xfrm>
                <a:prstGeom prst="rt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rgbClr val="47B6E7">
                    <a:shade val="50000"/>
                  </a:srgbClr>
                </a:lnRef>
                <a:fillRef idx="1">
                  <a:srgbClr val="47B6E7"/>
                </a:fillRef>
                <a:effectRef idx="0">
                  <a:srgbClr val="47B6E7"/>
                </a:effectRef>
                <a:fontRef idx="minor">
                  <a:srgbClr val="FFFFFF"/>
                </a:fontRef>
              </p:style>
              <p:txBody>
                <a:bodyPr rtlCol="0" anchor="ctr">
                  <a:normAutofit fontScale="90000" lnSpcReduction="10000"/>
                </a:bodyPr>
                <a:lstStyle/>
                <a:p>
                  <a:pPr algn="ctr"/>
                  <a:endParaRPr lang="zh-CN" altLang="en-US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标题 1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889569" y="5152413"/>
                  <a:ext cx="3443917" cy="33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defPPr>
                    <a:defRPr lang="zh-CN"/>
                  </a:defPPr>
                  <a:lvl1pPr>
                    <a:lnSpc>
                      <a:spcPct val="130000"/>
                    </a:lnSpc>
                    <a:defRPr sz="1200"/>
                  </a:lvl1pPr>
                </a:lstStyle>
                <a:p>
                  <a:pPr>
                    <a:lnSpc>
                      <a:spcPct val="110000"/>
                    </a:lnSpc>
                  </a:pPr>
                  <a:r>
                    <a:rPr lang="zh-CN" altLang="en-US" sz="2000" b="1" dirty="0">
                      <a:latin typeface="微软雅黑" panose="020B0503020204020204" charset="-122"/>
                      <a:ea typeface="微软雅黑" panose="020B0503020204020204" charset="-122"/>
                      <a:sym typeface="Arial" panose="020B0604020202020204" pitchFamily="34" charset="0"/>
                    </a:rPr>
                    <a:t>营商环境不断改善</a:t>
                  </a:r>
                  <a:endParaRPr lang="zh-CN" altLang="en-US" sz="2000" b="1" dirty="0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3" name="Aitds9"/>
            <p:cNvSpPr/>
            <p:nvPr>
              <p:custDataLst>
                <p:tags r:id="rId18"/>
              </p:custDataLst>
            </p:nvPr>
          </p:nvSpPr>
          <p:spPr>
            <a:xfrm>
              <a:off x="2378" y="2354"/>
              <a:ext cx="1418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（四）改革开放加力提速、深化拓展。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0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00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01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02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03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04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05.xml><?xml version="1.0" encoding="utf-8"?>
<p:tagLst xmlns:p="http://schemas.openxmlformats.org/presentationml/2006/main">
  <p:tag name="KSO_WM_DIAGRAM_VIRTUALLY_FRAME" val="{&quot;height&quot;:284.421968503937,&quot;left&quot;:120.80614173228346,&quot;top&quot;:164.85,&quot;width&quot;:737.4438582677165}"/>
</p:tagLst>
</file>

<file path=ppt/tags/tag106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07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08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09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1.xml><?xml version="1.0" encoding="utf-8"?>
<p:tagLst xmlns:p="http://schemas.openxmlformats.org/presentationml/2006/main">
  <p:tag name="KSO_WM_DIAGRAM_VIRTUALLY_FRAME" val="{&quot;height&quot;:284.421968503937,&quot;left&quot;:120.80614173228346,&quot;top&quot;:164.85,&quot;width&quot;:737.4438582677165}"/>
</p:tagLst>
</file>

<file path=ppt/tags/tag112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3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4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5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6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7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8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119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2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20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21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24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25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26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27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28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29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3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30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31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34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35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36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37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38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39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4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40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41.xml><?xml version="1.0" encoding="utf-8"?>
<p:tagLst xmlns:p="http://schemas.openxmlformats.org/presentationml/2006/main">
  <p:tag name="KSO_WM_DIAGRAM_VIRTUALLY_FRAME" val="{&quot;height&quot;:266.9450393700788,&quot;left&quot;:74.78,&quot;top&quot;:157.2540157480315,&quot;width&quot;:943.6700000000001}"/>
</p:tagLst>
</file>

<file path=ppt/tags/tag142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43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46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47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5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50.xml><?xml version="1.0" encoding="utf-8"?>
<p:tagLst xmlns:p="http://schemas.openxmlformats.org/presentationml/2006/main">
  <p:tag name="KSO_WM_DIAGRAM_VIRTUALLY_FRAME" val="{&quot;height&quot;:320.2,&quot;left&quot;:118.9,&quot;top&quot;:117.7,&quot;width&quot;:764.75}"/>
</p:tagLst>
</file>

<file path=ppt/tags/tag151.xml><?xml version="1.0" encoding="utf-8"?>
<p:tagLst xmlns:p="http://schemas.openxmlformats.org/presentationml/2006/main">
  <p:tag name="KSO_WM_DIAGRAM_VIRTUALLY_FRAME" val="{&quot;height&quot;:320.2,&quot;left&quot;:118.9,&quot;top&quot;:117.7,&quot;width&quot;:764.75}"/>
</p:tagLst>
</file>

<file path=ppt/tags/tag152.xml><?xml version="1.0" encoding="utf-8"?>
<p:tagLst xmlns:p="http://schemas.openxmlformats.org/presentationml/2006/main">
  <p:tag name="KSO_WM_DIAGRAM_VIRTUALLY_FRAME" val="{&quot;height&quot;:320.2,&quot;left&quot;:118.9,&quot;top&quot;:117.7,&quot;width&quot;:764.75}"/>
</p:tagLst>
</file>

<file path=ppt/tags/tag153.xml><?xml version="1.0" encoding="utf-8"?>
<p:tagLst xmlns:p="http://schemas.openxmlformats.org/presentationml/2006/main">
  <p:tag name="KSO_WM_DIAGRAM_VIRTUALLY_FRAME" val="{&quot;height&quot;:320.2,&quot;left&quot;:118.9,&quot;top&quot;:117.7,&quot;width&quot;:764.75}"/>
</p:tagLst>
</file>

<file path=ppt/tags/tag154.xml><?xml version="1.0" encoding="utf-8"?>
<p:tagLst xmlns:p="http://schemas.openxmlformats.org/presentationml/2006/main">
  <p:tag name="KSO_WM_DIAGRAM_VIRTUALLY_FRAME" val="{&quot;height&quot;:320.2,&quot;left&quot;:118.9,&quot;top&quot;:117.7,&quot;width&quot;:764.75}"/>
</p:tagLst>
</file>

<file path=ppt/tags/tag155.xml><?xml version="1.0" encoding="utf-8"?>
<p:tagLst xmlns:p="http://schemas.openxmlformats.org/presentationml/2006/main">
  <p:tag name="KSO_WM_DIAGRAM_VIRTUALLY_FRAME" val="{&quot;height&quot;:320.2,&quot;left&quot;:118.9,&quot;top&quot;:117.7,&quot;width&quot;:764.75}"/>
</p:tagLst>
</file>

<file path=ppt/tags/tag156.xml><?xml version="1.0" encoding="utf-8"?>
<p:tagLst xmlns:p="http://schemas.openxmlformats.org/presentationml/2006/main">
  <p:tag name="KSO_WM_DIAGRAM_VIRTUALLY_FRAME" val="{&quot;height&quot;:320.2,&quot;left&quot;:118.9,&quot;top&quot;:117.7,&quot;width&quot;:764.75}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59.xml><?xml version="1.0" encoding="utf-8"?>
<p:tagLst xmlns:p="http://schemas.openxmlformats.org/presentationml/2006/main">
  <p:tag name="KSO_WM_DIAGRAM_VIRTUALLY_FRAME" val="{&quot;height&quot;:292.39661417322833,&quot;left&quot;:34.88866141732284,&quot;top&quot;:137.47590551181102,&quot;width&quot;:890.2226771653543}"/>
</p:tagLst>
</file>

<file path=ppt/tags/tag16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60.xml><?xml version="1.0" encoding="utf-8"?>
<p:tagLst xmlns:p="http://schemas.openxmlformats.org/presentationml/2006/main">
  <p:tag name="KSO_WM_DIAGRAM_VIRTUALLY_FRAME" val="{&quot;height&quot;:292.39661417322833,&quot;left&quot;:34.88866141732284,&quot;top&quot;:137.47590551181102,&quot;width&quot;:890.2226771653543}"/>
</p:tagLst>
</file>

<file path=ppt/tags/tag161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62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DIAGRAM_VIRTUALLY_FRAME" val="{&quot;height&quot;:292.39661417322833,&quot;left&quot;:34.88866141732284,&quot;top&quot;:137.47590551181102,&quot;width&quot;:890.2226771653543}"/>
</p:tagLst>
</file>

<file path=ppt/tags/tag165.xml><?xml version="1.0" encoding="utf-8"?>
<p:tagLst xmlns:p="http://schemas.openxmlformats.org/presentationml/2006/main">
  <p:tag name="KSO_WM_DIAGRAM_VIRTUALLY_FRAME" val="{&quot;height&quot;:292.39661417322833,&quot;left&quot;:34.88866141732284,&quot;top&quot;:137.47590551181102,&quot;width&quot;:890.2226771653543}"/>
</p:tagLst>
</file>

<file path=ppt/tags/tag166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67.xml><?xml version="1.0" encoding="utf-8"?>
<p:tagLst xmlns:p="http://schemas.openxmlformats.org/presentationml/2006/main">
  <p:tag name="KSO_WM_DIAGRAM_VIRTUALLY_FRAME" val="{&quot;height&quot;:332.35,&quot;left&quot;:95.85,&quot;top&quot;:120.82507874015747,&quot;width&quot;:772.55}"/>
</p:tagLst>
</file>

<file path=ppt/tags/tag168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69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7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70.xml><?xml version="1.0" encoding="utf-8"?>
<p:tagLst xmlns:p="http://schemas.openxmlformats.org/presentationml/2006/main">
  <p:tag name="KSO_WM_BEAUTIFY_FLAG" val=""/>
  <p:tag name="KSO_WM_DIAGRAM_VIRTUALLY_FRAME" val="{&quot;height&quot;:266.9450393700788,&quot;left&quot;:74.78,&quot;top&quot;:157.2540157480315,&quot;width&quot;:943.6700000000001}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DIAGRAM_VIRTUALLY_FRAME" val="{&quot;height&quot;:332.35,&quot;left&quot;:95.85,&quot;top&quot;:120.82507874015747,&quot;width&quot;:772.55}"/>
</p:tagLst>
</file>

<file path=ppt/tags/tag173.xml><?xml version="1.0" encoding="utf-8"?>
<p:tagLst xmlns:p="http://schemas.openxmlformats.org/presentationml/2006/main">
  <p:tag name="KSO_WM_DIAGRAM_VIRTUALLY_FRAME" val="{&quot;height&quot;:332.35,&quot;left&quot;:95.85,&quot;top&quot;:120.82507874015747,&quot;width&quot;:772.55}"/>
</p:tagLst>
</file>

<file path=ppt/tags/tag174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75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76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77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78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79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8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80.xml><?xml version="1.0" encoding="utf-8"?>
<p:tagLst xmlns:p="http://schemas.openxmlformats.org/presentationml/2006/main">
  <p:tag name="KSO_WM_DIAGRAM_VIRTUALLY_FRAME" val="{&quot;height&quot;:323.62559055118106,&quot;left&quot;:79.17149606299213,&quot;top&quot;:127.44149606299213,&quot;width&quot;:802.0234645669292}"/>
</p:tagLst>
</file>

<file path=ppt/tags/tag181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82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83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84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85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86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87.xml><?xml version="1.0" encoding="utf-8"?>
<p:tagLst xmlns:p="http://schemas.openxmlformats.org/presentationml/2006/main">
  <p:tag name="KSO_WM_DIAGRAM_VIRTUALLY_FRAME" val="{&quot;height&quot;:333.3670866141732,&quot;left&quot;:79.17149606299213,&quot;top&quot;:117.7,&quot;width&quot;:802.0234645669292}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9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190.xml><?xml version="1.0" encoding="utf-8"?>
<p:tagLst xmlns:p="http://schemas.openxmlformats.org/presentationml/2006/main">
  <p:tag name="KSO_WM_BEAUTIFY_FLAG" val=""/>
  <p:tag name="KSO_WM_DIAGRAM_VIRTUALLY_FRAME" val="{&quot;height&quot;:287.9459842519685,&quot;left&quot;:74.78,&quot;top&quot;:157.2540157480315,&quot;width&quot;:943.6700000000001}"/>
</p:tagLst>
</file>

<file path=ppt/tags/tag191.xml><?xml version="1.0" encoding="utf-8"?>
<p:tagLst xmlns:p="http://schemas.openxmlformats.org/presentationml/2006/main">
  <p:tag name="KSO_WM_BEAUTIFY_FLAG" val=""/>
  <p:tag name="KSO_WM_DIAGRAM_VIRTUALLY_FRAME" val="{&quot;height&quot;:287.9459842519685,&quot;left&quot;:74.78,&quot;top&quot;:157.2540157480315,&quot;width&quot;:943.6700000000001}"/>
</p:tagLst>
</file>

<file path=ppt/tags/tag192.xml><?xml version="1.0" encoding="utf-8"?>
<p:tagLst xmlns:p="http://schemas.openxmlformats.org/presentationml/2006/main">
  <p:tag name="KSO_WM_BEAUTIFY_FLAG" val=""/>
  <p:tag name="KSO_WM_DIAGRAM_VIRTUALLY_FRAME" val="{&quot;height&quot;:287.9459842519685,&quot;left&quot;:74.78,&quot;top&quot;:157.2540157480315,&quot;width&quot;:943.6700000000001}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ISPRING_SCORM_RATE_SLIDES" val="0"/>
  <p:tag name="ISPRING_SCORM_PASSING_SCORE" val="0.000000"/>
  <p:tag name="ISPRING_ULTRA_SCORM_COURSE_ID" val="FADF280C-6211-42B5-883F-0B0B451750B0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红色欧美风论文开题报告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32861375-db29-4808-a529-2d6dbcf9e4d1"/>
  <p:tag name="COMMONDATA" val="eyJoZGlkIjoiODAxMTM5MzFhOWUwODJiZjcwZWJkMjJmM2RlYzNhN2QifQ=="/>
  <p:tag name="commondata" val="eyJoZGlkIjoiYTU4OGE4NTU4YmNlMGE0MTIyODFmNjk1MGUyODlhMmYifQ=="/>
</p:tagLst>
</file>

<file path=ppt/tags/tag2.xml><?xml version="1.0" encoding="utf-8"?>
<p:tagLst xmlns:p="http://schemas.openxmlformats.org/presentationml/2006/main">
  <p:tag name="KSO_WM_DIAGRAM_VIRTUALLY_FRAME" val="{&quot;height&quot;:165.01393700787403,&quot;left&quot;:351.3811811023622,&quot;top&quot;:177.48606299212597,&quot;width&quot;:557.5188188976379}"/>
</p:tagLst>
</file>

<file path=ppt/tags/tag20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1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2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3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4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5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6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7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8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29.xml><?xml version="1.0" encoding="utf-8"?>
<p:tagLst xmlns:p="http://schemas.openxmlformats.org/presentationml/2006/main">
  <p:tag name="KSO_WM_DIAGRAM_VIRTUALLY_FRAME" val="{&quot;height&quot;:330.475,&quot;left&quot;:118.9,&quot;top&quot;:117.7,&quot;width&quot;:709.1}"/>
</p:tagLst>
</file>

<file path=ppt/tags/tag3.xml><?xml version="1.0" encoding="utf-8"?>
<p:tagLst xmlns:p="http://schemas.openxmlformats.org/presentationml/2006/main">
  <p:tag name="PA" val="v5.2.11"/>
  <p:tag name="KSO_WM_DIAGRAM_VIRTUALLY_FRAME" val="{&quot;height&quot;:165.01393700787403,&quot;left&quot;:351.3811811023622,&quot;top&quot;:177.48606299212597,&quot;width&quot;:557.5188188976379}"/>
</p:tagLst>
</file>

<file path=ppt/tags/tag30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3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7928_2*l_h_a*1_1_1"/>
  <p:tag name="KSO_WM_TEMPLATE_CATEGORY" val="diagram"/>
  <p:tag name="KSO_WM_TEMPLATE_INDEX" val="20227928"/>
  <p:tag name="KSO_WM_UNIT_LAYERLEVEL" val="1_1_1"/>
  <p:tag name="KSO_WM_TAG_VERSION" val="1.0"/>
  <p:tag name="KSO_WM_UNIT_USESOURCEFORMAT_APPLY" val="1"/>
  <p:tag name="KSO_WM_DIAGRAM_VIRTUALLY_FRAME" val="{&quot;height&quot;:208.65,&quot;left&quot;:145.8,&quot;top&quot;:204.65,&quot;width&quot;:673.4}"/>
</p:tagLst>
</file>

<file path=ppt/tags/tag3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7928_2*l_h_a*1_2_1"/>
  <p:tag name="KSO_WM_TEMPLATE_CATEGORY" val="diagram"/>
  <p:tag name="KSO_WM_TEMPLATE_INDEX" val="20227928"/>
  <p:tag name="KSO_WM_UNIT_LAYERLEVEL" val="1_1_1"/>
  <p:tag name="KSO_WM_TAG_VERSION" val="1.0"/>
  <p:tag name="KSO_WM_UNIT_USESOURCEFORMAT_APPLY" val="1"/>
  <p:tag name="KSO_WM_DIAGRAM_VIRTUALLY_FRAME" val="{&quot;height&quot;:208.65,&quot;left&quot;:145.8,&quot;top&quot;:204.65,&quot;width&quot;:673.4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DIAGRAM_VIRTUALLY_FRAME" val="{&quot;height&quot;:208.65,&quot;left&quot;:145.8,&quot;top&quot;:204.65,&quot;width&quot;:673.4}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28_2*l_h_i*1_1_1"/>
  <p:tag name="KSO_WM_TEMPLATE_CATEGORY" val="diagram"/>
  <p:tag name="KSO_WM_TEMPLATE_INDEX" val="20227928"/>
  <p:tag name="KSO_WM_UNIT_LAYERLEVEL" val="1_1_1"/>
  <p:tag name="KSO_WM_TAG_VERSION" val="1.0"/>
  <p:tag name="KSO_WM_UNIT_USESOURCEFORMAT_APPLY" val="1"/>
  <p:tag name="KSO_WM_DIAGRAM_VIRTUALLY_FRAME" val="{&quot;height&quot;:208.65,&quot;left&quot;:145.8,&quot;top&quot;:204.65,&quot;width&quot;:673.4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7928_2*l_h_i*1_1_2"/>
  <p:tag name="KSO_WM_TEMPLATE_CATEGORY" val="diagram"/>
  <p:tag name="KSO_WM_TEMPLATE_INDEX" val="20227928"/>
  <p:tag name="KSO_WM_UNIT_LAYERLEVEL" val="1_1_1"/>
  <p:tag name="KSO_WM_TAG_VERSION" val="1.0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8.65,&quot;left&quot;:145.8,&quot;top&quot;:204.65,&quot;width&quot;:673.4}"/>
</p:tagLst>
</file>

<file path=ppt/tags/tag37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28_2*l_h_i*1_1_3"/>
  <p:tag name="KSO_WM_TEMPLATE_CATEGORY" val="diagram"/>
  <p:tag name="KSO_WM_TEMPLATE_INDEX" val="20227928"/>
  <p:tag name="KSO_WM_UNIT_LAYERLEVEL" val="1_1_1"/>
  <p:tag name="KSO_WM_TAG_VERSION" val="1.0"/>
  <p:tag name="KSO_WM_UNIT_USESOURCEFORMAT_APPLY" val="1"/>
  <p:tag name="KSO_WM_DIAGRAM_VIRTUALLY_FRAME" val="{&quot;height&quot;:208.65,&quot;left&quot;:145.8,&quot;top&quot;:204.65,&quot;width&quot;:673.4}"/>
</p:tagLst>
</file>

<file path=ppt/tags/tag3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928_2*l_h_i*1_1_4"/>
  <p:tag name="KSO_WM_TEMPLATE_CATEGORY" val="diagram"/>
  <p:tag name="KSO_WM_TEMPLATE_INDEX" val="20227928"/>
  <p:tag name="KSO_WM_UNIT_LAYERLEVEL" val="1_1_1"/>
  <p:tag name="KSO_WM_TAG_VERSION" val="1.0"/>
  <p:tag name="KSO_WM_UNIT_USESOURCEFORMAT_APPLY" val="1"/>
  <p:tag name="KSO_WM_DIAGRAM_VIRTUALLY_FRAME" val="{&quot;height&quot;:208.65,&quot;left&quot;:145.8,&quot;top&quot;:204.65,&quot;width&quot;:673.4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28_2*l_h_i*1_1_5"/>
  <p:tag name="KSO_WM_TEMPLATE_CATEGORY" val="diagram"/>
  <p:tag name="KSO_WM_TEMPLATE_INDEX" val="20227928"/>
  <p:tag name="KSO_WM_UNIT_LAYERLEVEL" val="1_1_1"/>
  <p:tag name="KSO_WM_TAG_VERSION" val="1.0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8.65,&quot;left&quot;:145.8,&quot;top&quot;:204.65,&quot;width&quot;:673.4}"/>
</p:tagLst>
</file>

<file path=ppt/tags/tag4.xml><?xml version="1.0" encoding="utf-8"?>
<p:tagLst xmlns:p="http://schemas.openxmlformats.org/presentationml/2006/main">
  <p:tag name="PA" val="v5.2.11"/>
  <p:tag name="KSO_WM_DIAGRAM_VIRTUALLY_FRAME" val="{&quot;height&quot;:165.01393700787403,&quot;left&quot;:351.3811811023622,&quot;top&quot;:177.48606299212597,&quot;width&quot;:557.5188188976379}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227928_2*l_h_i*1_1_6"/>
  <p:tag name="KSO_WM_TEMPLATE_CATEGORY" val="diagram"/>
  <p:tag name="KSO_WM_TEMPLATE_INDEX" val="20227928"/>
  <p:tag name="KSO_WM_UNIT_LAYERLEVEL" val="1_1_1"/>
  <p:tag name="KSO_WM_TAG_VERSION" val="1.0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8.65,&quot;left&quot;:145.8,&quot;top&quot;:204.65,&quot;width&quot;:673.4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227928_2*l_h_i*1_1_7"/>
  <p:tag name="KSO_WM_TEMPLATE_CATEGORY" val="diagram"/>
  <p:tag name="KSO_WM_TEMPLATE_INDEX" val="20227928"/>
  <p:tag name="KSO_WM_UNIT_LAYERLEVEL" val="1_1_1"/>
  <p:tag name="KSO_WM_TAG_VERSION" val="1.0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8.65,&quot;left&quot;:145.8,&quot;top&quot;:204.65,&quot;width&quot;:673.4}"/>
</p:tagLst>
</file>

<file path=ppt/tags/tag42.xml><?xml version="1.0" encoding="utf-8"?>
<p:tagLst xmlns:p="http://schemas.openxmlformats.org/presentationml/2006/main">
  <p:tag name="KSO_WM_DIAGRAM_VIRTUALLY_FRAME" val="{&quot;height&quot;:208.65,&quot;left&quot;:145.8,&quot;top&quot;:204.65,&quot;width&quot;:673.4}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28_2*l_h_i*1_1_1"/>
  <p:tag name="KSO_WM_TEMPLATE_CATEGORY" val="diagram"/>
  <p:tag name="KSO_WM_TEMPLATE_INDEX" val="20227928"/>
  <p:tag name="KSO_WM_UNIT_LAYERLEVEL" val="1_1_1"/>
  <p:tag name="KSO_WM_TAG_VERSION" val="1.0"/>
  <p:tag name="KSO_WM_UNIT_USESOURCEFORMAT_APPLY" val="1"/>
  <p:tag name="KSO_WM_DIAGRAM_VIRTUALLY_FRAME" val="{&quot;height&quot;:208.65,&quot;left&quot;:145.8,&quot;top&quot;:204.65,&quot;width&quot;:673.4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7928_2*l_h_i*1_1_2"/>
  <p:tag name="KSO_WM_TEMPLATE_CATEGORY" val="diagram"/>
  <p:tag name="KSO_WM_TEMPLATE_INDEX" val="20227928"/>
  <p:tag name="KSO_WM_UNIT_LAYERLEVEL" val="1_1_1"/>
  <p:tag name="KSO_WM_TAG_VERSION" val="1.0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8.65,&quot;left&quot;:145.8,&quot;top&quot;:204.65,&quot;width&quot;:673.4}"/>
</p:tagLst>
</file>

<file path=ppt/tags/tag45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28_2*l_h_i*1_1_3"/>
  <p:tag name="KSO_WM_TEMPLATE_CATEGORY" val="diagram"/>
  <p:tag name="KSO_WM_TEMPLATE_INDEX" val="20227928"/>
  <p:tag name="KSO_WM_UNIT_LAYERLEVEL" val="1_1_1"/>
  <p:tag name="KSO_WM_TAG_VERSION" val="1.0"/>
  <p:tag name="KSO_WM_UNIT_USESOURCEFORMAT_APPLY" val="1"/>
  <p:tag name="KSO_WM_DIAGRAM_VIRTUALLY_FRAME" val="{&quot;height&quot;:208.65,&quot;left&quot;:145.8,&quot;top&quot;:204.65,&quot;width&quot;:673.4}"/>
</p:tagLst>
</file>

<file path=ppt/tags/tag46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928_2*l_h_i*1_1_4"/>
  <p:tag name="KSO_WM_TEMPLATE_CATEGORY" val="diagram"/>
  <p:tag name="KSO_WM_TEMPLATE_INDEX" val="20227928"/>
  <p:tag name="KSO_WM_UNIT_LAYERLEVEL" val="1_1_1"/>
  <p:tag name="KSO_WM_TAG_VERSION" val="1.0"/>
  <p:tag name="KSO_WM_UNIT_USESOURCEFORMAT_APPLY" val="1"/>
  <p:tag name="KSO_WM_DIAGRAM_VIRTUALLY_FRAME" val="{&quot;height&quot;:208.65,&quot;left&quot;:145.8,&quot;top&quot;:204.65,&quot;width&quot;:673.4}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28_2*l_h_i*1_1_5"/>
  <p:tag name="KSO_WM_TEMPLATE_CATEGORY" val="diagram"/>
  <p:tag name="KSO_WM_TEMPLATE_INDEX" val="20227928"/>
  <p:tag name="KSO_WM_UNIT_LAYERLEVEL" val="1_1_1"/>
  <p:tag name="KSO_WM_TAG_VERSION" val="1.0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8.65,&quot;left&quot;:145.8,&quot;top&quot;:204.65,&quot;width&quot;:673.4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227928_2*l_h_i*1_1_6"/>
  <p:tag name="KSO_WM_TEMPLATE_CATEGORY" val="diagram"/>
  <p:tag name="KSO_WM_TEMPLATE_INDEX" val="20227928"/>
  <p:tag name="KSO_WM_UNIT_LAYERLEVEL" val="1_1_1"/>
  <p:tag name="KSO_WM_TAG_VERSION" val="1.0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8.65,&quot;left&quot;:145.8,&quot;top&quot;:204.65,&quot;width&quot;:673.4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227928_2*l_h_i*1_1_7"/>
  <p:tag name="KSO_WM_TEMPLATE_CATEGORY" val="diagram"/>
  <p:tag name="KSO_WM_TEMPLATE_INDEX" val="20227928"/>
  <p:tag name="KSO_WM_UNIT_LAYERLEVEL" val="1_1_1"/>
  <p:tag name="KSO_WM_TAG_VERSION" val="1.0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8.65,&quot;left&quot;:145.8,&quot;top&quot;:204.65,&quot;width&quot;:673.4}"/>
</p:tagLst>
</file>

<file path=ppt/tags/tag5.xml><?xml version="1.0" encoding="utf-8"?>
<p:tagLst xmlns:p="http://schemas.openxmlformats.org/presentationml/2006/main">
  <p:tag name="KSO_WM_DIAGRAM_VIRTUALLY_FRAME" val="{&quot;height&quot;:165.01393700787403,&quot;left&quot;:351.3811811023622,&quot;top&quot;:177.48606299212597,&quot;width&quot;:557.5188188976379}"/>
</p:tagLst>
</file>

<file path=ppt/tags/tag50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53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54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55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56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57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58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59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6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60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61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62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63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64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65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66.xml><?xml version="1.0" encoding="utf-8"?>
<p:tagLst xmlns:p="http://schemas.openxmlformats.org/presentationml/2006/main">
  <p:tag name="KSO_WM_DIAGRAM_VIRTUALLY_FRAME" val="{&quot;height&quot;:177.9,&quot;left&quot;:471.75,&quot;top&quot;:207.7,&quot;width&quot;:289}"/>
</p:tagLst>
</file>

<file path=ppt/tags/tag67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83_4*i*0"/>
  <p:tag name="KSO_WM_TEMPLATE_CATEGORY" val="diagram"/>
  <p:tag name="KSO_WM_TEMPLATE_INDEX" val="160183"/>
  <p:tag name="KSO_WM_UNIT_INDEX" val="0"/>
</p:tagLst>
</file>

<file path=ppt/tags/tag71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i"/>
  <p:tag name="KSO_WM_UNIT_INDEX" val="1_1"/>
  <p:tag name="KSO_WM_UNIT_ID" val="150995203*l_i*1_1"/>
  <p:tag name="KSO_WM_UNIT_CLEAR" val="1"/>
  <p:tag name="KSO_WM_UNIT_LAYERLEVEL" val="1_1"/>
  <p:tag name="KSO_WM_BEAUTIFY_FLAG" val="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h_f"/>
  <p:tag name="KSO_WM_UNIT_INDEX" val="1_3_1"/>
  <p:tag name="KSO_WM_UNIT_ID" val="150995203*l_h_f*1_3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" val="CONSECTETUR ADIPISICING ELITSED EIUSMOD TEMPOR"/>
  <p:tag name="KSO_WM_BEAUTIFY_FLAG" val=""/>
  <p:tag name="KSO_WM_DIAGRAM_GROUP_CODE" val="l1-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83_4*i*9"/>
  <p:tag name="KSO_WM_TEMPLATE_CATEGORY" val="diagram"/>
  <p:tag name="KSO_WM_TEMPLATE_INDEX" val="160183"/>
  <p:tag name="KSO_WM_UNIT_INDEX" val="9"/>
</p:tagLst>
</file>

<file path=ppt/tags/tag74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i"/>
  <p:tag name="KSO_WM_UNIT_INDEX" val="1_4"/>
  <p:tag name="KSO_WM_UNIT_ID" val="150995203*l_i*1_4"/>
  <p:tag name="KSO_WM_UNIT_CLEAR" val="1"/>
  <p:tag name="KSO_WM_UNIT_LAYERLEVEL" val="1_1"/>
  <p:tag name="KSO_WM_BEAUTIFY_FLAG" val="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i"/>
  <p:tag name="KSO_WM_UNIT_INDEX" val="1_5"/>
  <p:tag name="KSO_WM_UNIT_ID" val="150995203*l_i*1_5"/>
  <p:tag name="KSO_WM_UNIT_CLEAR" val="1"/>
  <p:tag name="KSO_WM_UNIT_LAYERLEVEL" val="1_1"/>
  <p:tag name="KSO_WM_BEAUTIFY_FLAG" val=""/>
  <p:tag name="KSO_WM_DIAGRAM_GROUP_CODE" val="l1-1"/>
  <p:tag name="KSO_WM_UNIT_TEXT_FILL_FORE_SCHEMECOLOR_INDEX" val="14"/>
  <p:tag name="KSO_WM_UNIT_TEXT_FILL_TYPE" val="1"/>
</p:tagLst>
</file>

<file path=ppt/tags/tag76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h_f"/>
  <p:tag name="KSO_WM_UNIT_INDEX" val="1_2_1"/>
  <p:tag name="KSO_WM_UNIT_ID" val="150995203*l_h_f*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" val="CONSECTETUR ADIPISICING ELITSED EIUSMOD TEMPOR"/>
  <p:tag name="KSO_WM_BEAUTIFY_FLAG" val=""/>
  <p:tag name="KSO_WM_DIAGRAM_GROUP_CODE" val="l1-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83_4*i*18"/>
  <p:tag name="KSO_WM_TEMPLATE_CATEGORY" val="diagram"/>
  <p:tag name="KSO_WM_TEMPLATE_INDEX" val="160183"/>
  <p:tag name="KSO_WM_UNIT_INDEX" val="18"/>
</p:tagLst>
</file>

<file path=ppt/tags/tag78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i"/>
  <p:tag name="KSO_WM_UNIT_INDEX" val="1_7"/>
  <p:tag name="KSO_WM_UNIT_ID" val="150995203*l_i*1_7"/>
  <p:tag name="KSO_WM_UNIT_CLEAR" val="1"/>
  <p:tag name="KSO_WM_UNIT_LAYERLEVEL" val="1_1"/>
  <p:tag name="KSO_WM_BEAUTIFY_FLAG" val="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h_f"/>
  <p:tag name="KSO_WM_UNIT_INDEX" val="1_1_1"/>
  <p:tag name="KSO_WM_UNIT_ID" val="150995203*l_h_f*1_1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" val="CONSECTETUR ADIPISICING ELITSED EIUSMOD TEMPOR"/>
  <p:tag name="KSO_WM_BEAUTIFY_FLAG" val=""/>
  <p:tag name="KSO_WM_DIAGRAM_GROUP_CODE" val="l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82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85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86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87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88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89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9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90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91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92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93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94.xml><?xml version="1.0" encoding="utf-8"?>
<p:tagLst xmlns:p="http://schemas.openxmlformats.org/presentationml/2006/main">
  <p:tag name="KSO_WM_DIAGRAM_VIRTUALLY_FRAME" val="{&quot;height&quot;:249.05,&quot;left&quot;:83.75,&quot;top&quot;:117.7,&quot;width&quot;:793.1}"/>
</p:tagLst>
</file>

<file path=ppt/tags/tag95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96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DIAGRAM_VIRTUALLY_FRAME" val="{&quot;height&quot;:284.421968503937,&quot;left&quot;:120.80614173228346,&quot;top&quot;:164.85,&quot;width&quot;:737.4438582677165}"/>
</p:tagLst>
</file>

<file path=ppt/tags/tag99.xml><?xml version="1.0" encoding="utf-8"?>
<p:tagLst xmlns:p="http://schemas.openxmlformats.org/presentationml/2006/main">
  <p:tag name="KSO_WM_DIAGRAM_VIRTUALLY_FRAME" val="{&quot;height&quot;:331.571968503937,&quot;left&quot;:118.9,&quot;top&quot;:117.7,&quot;width&quot;:739.35}"/>
</p:tagLst>
</file>

<file path=ppt/theme/theme1.xml><?xml version="1.0" encoding="utf-8"?>
<a:theme xmlns:a="http://schemas.openxmlformats.org/drawingml/2006/main" name="office">
  <a:themeElements>
    <a:clrScheme name="Custom 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93A"/>
      </a:accent1>
      <a:accent2>
        <a:srgbClr val="EA614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w5ehcyj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2033</Words>
  <Application>WPS 演示</Application>
  <PresentationFormat>宽屏</PresentationFormat>
  <Paragraphs>253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5" baseType="lpstr">
      <vt:lpstr>Arial</vt:lpstr>
      <vt:lpstr>宋体</vt:lpstr>
      <vt:lpstr>Wingdings</vt:lpstr>
      <vt:lpstr>阿里巴巴普惠体</vt:lpstr>
      <vt:lpstr>微软雅黑</vt:lpstr>
      <vt:lpstr>思源宋体 CN Heavy</vt:lpstr>
      <vt:lpstr>思源黑体 CN Bold</vt:lpstr>
      <vt:lpstr>黑体</vt:lpstr>
      <vt:lpstr>思源黑体 CN Regular</vt:lpstr>
      <vt:lpstr>阿里巴巴普惠体 B</vt:lpstr>
      <vt:lpstr>Gisha</vt:lpstr>
      <vt:lpstr>Roboto</vt:lpstr>
      <vt:lpstr>思源宋体 CN</vt:lpstr>
      <vt:lpstr>Lato</vt:lpstr>
      <vt:lpstr>仓耳羽辰体-谷力 W04</vt:lpstr>
      <vt:lpstr>Arial Unicode MS</vt:lpstr>
      <vt:lpstr>汉仪旗黑-55简</vt:lpstr>
      <vt:lpstr>Calibri</vt:lpstr>
      <vt:lpstr>汉仪大宋简</vt:lpstr>
      <vt:lpstr>Lato Regular</vt:lpstr>
      <vt:lpstr>仿宋_GB2312</vt:lpstr>
      <vt:lpstr>楷体_GB2312</vt:lpstr>
      <vt:lpstr>思源黑体 CN Normal</vt:lpstr>
      <vt:lpstr>Helvetica Neue Medium</vt:lpstr>
      <vt:lpstr>Helvetica</vt:lpstr>
      <vt:lpstr>思源黑体 CN</vt:lpstr>
      <vt:lpstr>方正稚艺_GBK</vt:lpstr>
      <vt:lpstr>Stencil Army WW I</vt:lpstr>
      <vt:lpstr>Gurmukhi Sangam MN</vt:lpstr>
      <vt:lpstr>阿里巴巴普惠体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熊庆</cp:lastModifiedBy>
  <cp:revision>37</cp:revision>
  <dcterms:created xsi:type="dcterms:W3CDTF">2024-02-29T13:40:00Z</dcterms:created>
  <dcterms:modified xsi:type="dcterms:W3CDTF">2025-01-13T07:24:06Z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4B8386AE2B03437A98A5413065321BE5_13</vt:lpwstr>
  </property>
  <property fmtid="{D5CDD505-2E9C-101B-9397-08002B2CF9AE}" pid="3" name="KSOProductBuildVer">
    <vt:lpwstr>2052-12.1.0.19770</vt:lpwstr>
  </property>
</Properties>
</file>